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slideLayouts/slideLayout4.xml" ContentType="application/vnd.openxmlformats-officedocument.presentationml.slideLayout+xml"/>
  <Override PartName="/ppt/theme/theme4.xml" ContentType="application/vnd.openxmlformats-officedocument.theme+xml"/>
  <Override PartName="/ppt/slideLayouts/slideLayout5.xml" ContentType="application/vnd.openxmlformats-officedocument.presentationml.slideLayout+xml"/>
  <Override PartName="/ppt/theme/theme5.xml" ContentType="application/vnd.openxmlformats-officedocument.theme+xml"/>
  <Override PartName="/ppt/slideLayouts/slideLayout6.xml" ContentType="application/vnd.openxmlformats-officedocument.presentationml.slideLayout+xml"/>
  <Override PartName="/ppt/theme/theme6.xml" ContentType="application/vnd.openxmlformats-officedocument.theme+xml"/>
  <Override PartName="/ppt/slideLayouts/slideLayout7.xml" ContentType="application/vnd.openxmlformats-officedocument.presentationml.slideLayout+xml"/>
  <Override PartName="/ppt/theme/theme7.xml" ContentType="application/vnd.openxmlformats-officedocument.theme+xml"/>
  <Override PartName="/ppt/slideLayouts/slideLayout8.xml" ContentType="application/vnd.openxmlformats-officedocument.presentationml.slideLayout+xml"/>
  <Override PartName="/ppt/theme/theme8.xml" ContentType="application/vnd.openxmlformats-officedocument.theme+xml"/>
  <Override PartName="/ppt/slideLayouts/slideLayout9.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73" r:id="rId4"/>
    <p:sldMasterId id="2147483752" r:id="rId5"/>
    <p:sldMasterId id="2147483687" r:id="rId6"/>
    <p:sldMasterId id="2147483708" r:id="rId7"/>
    <p:sldMasterId id="2147483715" r:id="rId8"/>
    <p:sldMasterId id="2147483722" r:id="rId9"/>
    <p:sldMasterId id="2147483729" r:id="rId10"/>
    <p:sldMasterId id="2147483736" r:id="rId11"/>
    <p:sldMasterId id="2147483743" r:id="rId12"/>
  </p:sldMasterIdLst>
  <p:notesMasterIdLst>
    <p:notesMasterId r:id="rId14"/>
  </p:notesMasterIdLst>
  <p:handoutMasterIdLst>
    <p:handoutMasterId r:id="rId15"/>
  </p:handoutMasterIdLst>
  <p:sldIdLst>
    <p:sldId id="265" r:id="rId13"/>
  </p:sldIdLst>
  <p:sldSz cx="43891200" cy="32918400"/>
  <p:notesSz cx="6858000" cy="9144000"/>
  <p:defaultTextStyle>
    <a:defPPr>
      <a:defRPr lang="en-US"/>
    </a:defPPr>
    <a:lvl1pPr marL="0" algn="l" defTabSz="3686861" rtl="0" eaLnBrk="1" latinLnBrk="0" hangingPunct="1">
      <a:defRPr sz="7258" kern="1200">
        <a:solidFill>
          <a:schemeClr val="tx1"/>
        </a:solidFill>
        <a:latin typeface="+mn-lt"/>
        <a:ea typeface="+mn-ea"/>
        <a:cs typeface="+mn-cs"/>
      </a:defRPr>
    </a:lvl1pPr>
    <a:lvl2pPr marL="1843430" algn="l" defTabSz="3686861" rtl="0" eaLnBrk="1" latinLnBrk="0" hangingPunct="1">
      <a:defRPr sz="7258" kern="1200">
        <a:solidFill>
          <a:schemeClr val="tx1"/>
        </a:solidFill>
        <a:latin typeface="+mn-lt"/>
        <a:ea typeface="+mn-ea"/>
        <a:cs typeface="+mn-cs"/>
      </a:defRPr>
    </a:lvl2pPr>
    <a:lvl3pPr marL="3686861" algn="l" defTabSz="3686861" rtl="0" eaLnBrk="1" latinLnBrk="0" hangingPunct="1">
      <a:defRPr sz="7258" kern="1200">
        <a:solidFill>
          <a:schemeClr val="tx1"/>
        </a:solidFill>
        <a:latin typeface="+mn-lt"/>
        <a:ea typeface="+mn-ea"/>
        <a:cs typeface="+mn-cs"/>
      </a:defRPr>
    </a:lvl3pPr>
    <a:lvl4pPr marL="5530291" algn="l" defTabSz="3686861" rtl="0" eaLnBrk="1" latinLnBrk="0" hangingPunct="1">
      <a:defRPr sz="7258" kern="1200">
        <a:solidFill>
          <a:schemeClr val="tx1"/>
        </a:solidFill>
        <a:latin typeface="+mn-lt"/>
        <a:ea typeface="+mn-ea"/>
        <a:cs typeface="+mn-cs"/>
      </a:defRPr>
    </a:lvl4pPr>
    <a:lvl5pPr marL="7373722" algn="l" defTabSz="3686861" rtl="0" eaLnBrk="1" latinLnBrk="0" hangingPunct="1">
      <a:defRPr sz="7258" kern="1200">
        <a:solidFill>
          <a:schemeClr val="tx1"/>
        </a:solidFill>
        <a:latin typeface="+mn-lt"/>
        <a:ea typeface="+mn-ea"/>
        <a:cs typeface="+mn-cs"/>
      </a:defRPr>
    </a:lvl5pPr>
    <a:lvl6pPr marL="9217152" algn="l" defTabSz="3686861" rtl="0" eaLnBrk="1" latinLnBrk="0" hangingPunct="1">
      <a:defRPr sz="7258" kern="1200">
        <a:solidFill>
          <a:schemeClr val="tx1"/>
        </a:solidFill>
        <a:latin typeface="+mn-lt"/>
        <a:ea typeface="+mn-ea"/>
        <a:cs typeface="+mn-cs"/>
      </a:defRPr>
    </a:lvl6pPr>
    <a:lvl7pPr marL="11060582" algn="l" defTabSz="3686861" rtl="0" eaLnBrk="1" latinLnBrk="0" hangingPunct="1">
      <a:defRPr sz="7258" kern="1200">
        <a:solidFill>
          <a:schemeClr val="tx1"/>
        </a:solidFill>
        <a:latin typeface="+mn-lt"/>
        <a:ea typeface="+mn-ea"/>
        <a:cs typeface="+mn-cs"/>
      </a:defRPr>
    </a:lvl7pPr>
    <a:lvl8pPr marL="12904013" algn="l" defTabSz="3686861" rtl="0" eaLnBrk="1" latinLnBrk="0" hangingPunct="1">
      <a:defRPr sz="7258" kern="1200">
        <a:solidFill>
          <a:schemeClr val="tx1"/>
        </a:solidFill>
        <a:latin typeface="+mn-lt"/>
        <a:ea typeface="+mn-ea"/>
        <a:cs typeface="+mn-cs"/>
      </a:defRPr>
    </a:lvl8pPr>
    <a:lvl9pPr marL="14747443" algn="l" defTabSz="3686861" rtl="0" eaLnBrk="1" latinLnBrk="0" hangingPunct="1">
      <a:defRPr sz="7258"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ED2E2"/>
    <a:srgbClr val="33CC33"/>
    <a:srgbClr val="016501"/>
    <a:srgbClr val="FFC0CB"/>
    <a:srgbClr val="ADFF30"/>
    <a:srgbClr val="ADD8E6"/>
    <a:srgbClr val="018B8B"/>
    <a:srgbClr val="FFA501"/>
    <a:srgbClr val="C57F7F"/>
    <a:srgbClr val="D5C5D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3B4B98B0-60AC-42C2-AFA5-B58CD77FA1E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horzBarState="maximized">
    <p:restoredLeft sz="8934" autoAdjust="0"/>
    <p:restoredTop sz="94664" autoAdjust="0"/>
  </p:normalViewPr>
  <p:slideViewPr>
    <p:cSldViewPr snapToGrid="0">
      <p:cViewPr>
        <p:scale>
          <a:sx n="200" d="100"/>
          <a:sy n="200" d="100"/>
        </p:scale>
        <p:origin x="-30522" y="-12984"/>
      </p:cViewPr>
      <p:guideLst/>
    </p:cSldViewPr>
  </p:slideViewPr>
  <p:notesTextViewPr>
    <p:cViewPr>
      <p:scale>
        <a:sx n="1" d="1"/>
        <a:sy n="1" d="1"/>
      </p:scale>
      <p:origin x="0" y="0"/>
    </p:cViewPr>
  </p:notesTextViewPr>
  <p:notesViewPr>
    <p:cSldViewPr snapToGrid="0" showGuides="1">
      <p:cViewPr varScale="1">
        <p:scale>
          <a:sx n="65" d="100"/>
          <a:sy n="65" d="100"/>
        </p:scale>
        <p:origin x="2796" y="6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1.xml"/><Relationship Id="rId18"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Master" Target="slideMasters/slideMaster4.xml"/><Relationship Id="rId12" Type="http://schemas.openxmlformats.org/officeDocument/2006/relationships/slideMaster" Target="slideMasters/slideMaster9.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5" Type="http://schemas.openxmlformats.org/officeDocument/2006/relationships/slideMaster" Target="slideMasters/slideMaster2.xml"/><Relationship Id="rId15" Type="http://schemas.openxmlformats.org/officeDocument/2006/relationships/handoutMaster" Target="handoutMasters/handoutMaster1.xml"/><Relationship Id="rId10" Type="http://schemas.openxmlformats.org/officeDocument/2006/relationships/slideMaster" Target="slideMasters/slideMaster7.xml"/><Relationship Id="rId1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1C0B079-A316-4C9B-B165-DF9EA8325D2C}" type="datetimeFigureOut">
              <a:rPr lang="en-US" smtClean="0"/>
              <a:t>2019-04-18</a:t>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BA0EAE6-B4B6-49B7-9049-B371250BE0F4}" type="slidenum">
              <a:rPr lang="en-US" smtClean="0"/>
              <a:t>‹#›</a:t>
            </a:fld>
            <a:endParaRPr lang="en-US" dirty="0"/>
          </a:p>
        </p:txBody>
      </p:sp>
    </p:spTree>
    <p:extLst>
      <p:ext uri="{BB962C8B-B14F-4D97-AF65-F5344CB8AC3E}">
        <p14:creationId xmlns:p14="http://schemas.microsoft.com/office/powerpoint/2010/main" val="147246639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8F28AB8-57D1-494F-9851-055AD867E790}" type="datetimeFigureOut">
              <a:rPr lang="en-US" smtClean="0"/>
              <a:t>2019-04-18</a:t>
            </a:fld>
            <a:endParaRPr lang="en-US" dirty="0"/>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C7F044-5458-4B2E-BFA0-52AAA1C529D4}" type="slidenum">
              <a:rPr lang="en-US" smtClean="0"/>
              <a:t>‹#›</a:t>
            </a:fld>
            <a:endParaRPr lang="en-US" dirty="0"/>
          </a:p>
        </p:txBody>
      </p:sp>
    </p:spTree>
    <p:extLst>
      <p:ext uri="{BB962C8B-B14F-4D97-AF65-F5344CB8AC3E}">
        <p14:creationId xmlns:p14="http://schemas.microsoft.com/office/powerpoint/2010/main" val="16248086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854AB5-FEEE-4062-826E-A0AD889C6702}"/>
              </a:ext>
            </a:extLst>
          </p:cNvPr>
          <p:cNvSpPr>
            <a:spLocks noGrp="1"/>
          </p:cNvSpPr>
          <p:nvPr>
            <p:ph type="title" hasCustomPrompt="1"/>
          </p:nvPr>
        </p:nvSpPr>
        <p:spPr>
          <a:xfrm>
            <a:off x="9581320" y="477078"/>
            <a:ext cx="33713531" cy="3180521"/>
          </a:xfrm>
          <a:prstGeom prst="rect">
            <a:avLst/>
          </a:prstGeom>
        </p:spPr>
        <p:txBody>
          <a:bodyPr/>
          <a:lstStyle>
            <a:lvl1pPr>
              <a:defRPr sz="8800" b="1">
                <a:latin typeface="Arial" panose="020B0604020202020204" pitchFamily="34" charset="0"/>
                <a:cs typeface="Arial" panose="020B0604020202020204" pitchFamily="34" charset="0"/>
              </a:defRPr>
            </a:lvl1pPr>
          </a:lstStyle>
          <a:p>
            <a:r>
              <a:rPr lang="en-US" dirty="0"/>
              <a:t>Click to edit title</a:t>
            </a:r>
          </a:p>
        </p:txBody>
      </p:sp>
    </p:spTree>
    <p:extLst>
      <p:ext uri="{BB962C8B-B14F-4D97-AF65-F5344CB8AC3E}">
        <p14:creationId xmlns:p14="http://schemas.microsoft.com/office/powerpoint/2010/main" val="41468821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E0D1E6-487B-48A7-A5CA-905D34B15F61}"/>
              </a:ext>
            </a:extLst>
          </p:cNvPr>
          <p:cNvSpPr>
            <a:spLocks noGrp="1"/>
          </p:cNvSpPr>
          <p:nvPr>
            <p:ph type="title"/>
          </p:nvPr>
        </p:nvSpPr>
        <p:spPr>
          <a:xfrm>
            <a:off x="1033669" y="4253948"/>
            <a:ext cx="41704591" cy="3220278"/>
          </a:xfrm>
          <a:prstGeom prst="rect">
            <a:avLst/>
          </a:prstGeom>
        </p:spPr>
        <p:txBody>
          <a:bodyPr/>
          <a:lstStyle>
            <a:lvl1pPr>
              <a:defRPr sz="8800" b="1">
                <a:latin typeface="Arial" panose="020B0604020202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10613485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E5069-5570-4557-84CA-73D20CB9ADBB}"/>
              </a:ext>
            </a:extLst>
          </p:cNvPr>
          <p:cNvSpPr>
            <a:spLocks noGrp="1"/>
          </p:cNvSpPr>
          <p:nvPr>
            <p:ph type="title" hasCustomPrompt="1"/>
          </p:nvPr>
        </p:nvSpPr>
        <p:spPr>
          <a:xfrm>
            <a:off x="8905461" y="834887"/>
            <a:ext cx="34429148" cy="2981739"/>
          </a:xfrm>
          <a:prstGeom prst="rect">
            <a:avLst/>
          </a:prstGeom>
        </p:spPr>
        <p:txBody>
          <a:bodyPr/>
          <a:lstStyle>
            <a:lvl1pPr>
              <a:defRPr sz="8800" b="1">
                <a:latin typeface="Arial" panose="020B0604020202020204" pitchFamily="34" charset="0"/>
                <a:cs typeface="Arial" panose="020B0604020202020204" pitchFamily="34" charset="0"/>
              </a:defRPr>
            </a:lvl1pPr>
          </a:lstStyle>
          <a:p>
            <a:r>
              <a:rPr lang="en-US" dirty="0"/>
              <a:t>Click to edit title</a:t>
            </a:r>
          </a:p>
        </p:txBody>
      </p:sp>
    </p:spTree>
    <p:extLst>
      <p:ext uri="{BB962C8B-B14F-4D97-AF65-F5344CB8AC3E}">
        <p14:creationId xmlns:p14="http://schemas.microsoft.com/office/powerpoint/2010/main" val="20501887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E1A654-3077-493E-A0EC-CF7B34420789}"/>
              </a:ext>
            </a:extLst>
          </p:cNvPr>
          <p:cNvSpPr>
            <a:spLocks noGrp="1"/>
          </p:cNvSpPr>
          <p:nvPr>
            <p:ph type="title" hasCustomPrompt="1"/>
          </p:nvPr>
        </p:nvSpPr>
        <p:spPr>
          <a:xfrm>
            <a:off x="1259112" y="4430245"/>
            <a:ext cx="41836958" cy="2310848"/>
          </a:xfrm>
          <a:prstGeom prst="rect">
            <a:avLst/>
          </a:prstGeom>
        </p:spPr>
        <p:txBody>
          <a:bodyPr/>
          <a:lstStyle/>
          <a:p>
            <a:r>
              <a:rPr lang="en-US" dirty="0"/>
              <a:t>Click to edit title</a:t>
            </a:r>
          </a:p>
        </p:txBody>
      </p:sp>
    </p:spTree>
    <p:extLst>
      <p:ext uri="{BB962C8B-B14F-4D97-AF65-F5344CB8AC3E}">
        <p14:creationId xmlns:p14="http://schemas.microsoft.com/office/powerpoint/2010/main" val="10871350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64F046-BD2E-47AC-878A-1769EA1F3D7E}"/>
              </a:ext>
            </a:extLst>
          </p:cNvPr>
          <p:cNvSpPr>
            <a:spLocks noGrp="1"/>
          </p:cNvSpPr>
          <p:nvPr>
            <p:ph type="title" hasCustomPrompt="1"/>
          </p:nvPr>
        </p:nvSpPr>
        <p:spPr>
          <a:xfrm>
            <a:off x="8746434" y="476250"/>
            <a:ext cx="33634017" cy="3181350"/>
          </a:xfrm>
          <a:prstGeom prst="rect">
            <a:avLst/>
          </a:prstGeom>
        </p:spPr>
        <p:txBody>
          <a:bodyPr/>
          <a:lstStyle/>
          <a:p>
            <a:r>
              <a:rPr lang="en-US" dirty="0"/>
              <a:t>Click to edit title</a:t>
            </a:r>
          </a:p>
        </p:txBody>
      </p:sp>
    </p:spTree>
    <p:extLst>
      <p:ext uri="{BB962C8B-B14F-4D97-AF65-F5344CB8AC3E}">
        <p14:creationId xmlns:p14="http://schemas.microsoft.com/office/powerpoint/2010/main" val="36846610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2D22C8-71C0-4660-A431-2FE27693992B}"/>
              </a:ext>
            </a:extLst>
          </p:cNvPr>
          <p:cNvSpPr>
            <a:spLocks noGrp="1"/>
          </p:cNvSpPr>
          <p:nvPr>
            <p:ph type="title" hasCustomPrompt="1"/>
          </p:nvPr>
        </p:nvSpPr>
        <p:spPr>
          <a:xfrm>
            <a:off x="1113183" y="4177748"/>
            <a:ext cx="41466051" cy="3137452"/>
          </a:xfrm>
          <a:prstGeom prst="rect">
            <a:avLst/>
          </a:prstGeom>
        </p:spPr>
        <p:txBody>
          <a:bodyPr/>
          <a:lstStyle>
            <a:lvl1pPr>
              <a:defRPr/>
            </a:lvl1pPr>
          </a:lstStyle>
          <a:p>
            <a:r>
              <a:rPr lang="en-US" dirty="0"/>
              <a:t>Click to edit title</a:t>
            </a:r>
          </a:p>
        </p:txBody>
      </p:sp>
    </p:spTree>
    <p:extLst>
      <p:ext uri="{BB962C8B-B14F-4D97-AF65-F5344CB8AC3E}">
        <p14:creationId xmlns:p14="http://schemas.microsoft.com/office/powerpoint/2010/main" val="3430026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13B247-1E96-453F-942C-56B5E719D81C}"/>
              </a:ext>
            </a:extLst>
          </p:cNvPr>
          <p:cNvSpPr>
            <a:spLocks noGrp="1"/>
          </p:cNvSpPr>
          <p:nvPr>
            <p:ph type="title"/>
          </p:nvPr>
        </p:nvSpPr>
        <p:spPr>
          <a:xfrm>
            <a:off x="8984974" y="1212228"/>
            <a:ext cx="33634017" cy="2882693"/>
          </a:xfrm>
          <a:prstGeom prst="rect">
            <a:avLst/>
          </a:prstGeom>
        </p:spPr>
        <p:txBody>
          <a:bodyPr/>
          <a:lstStyle>
            <a:lvl1pPr>
              <a:defRPr sz="8800" b="1">
                <a:latin typeface="Arial" panose="020B0604020202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31774804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11E61B-4126-42AA-A678-8429E1DEBFC5}"/>
              </a:ext>
            </a:extLst>
          </p:cNvPr>
          <p:cNvSpPr>
            <a:spLocks noGrp="1"/>
          </p:cNvSpPr>
          <p:nvPr>
            <p:ph type="title"/>
          </p:nvPr>
        </p:nvSpPr>
        <p:spPr>
          <a:xfrm>
            <a:off x="1149282" y="4174433"/>
            <a:ext cx="42066057" cy="2231335"/>
          </a:xfrm>
          <a:prstGeom prst="rect">
            <a:avLst/>
          </a:prstGeom>
        </p:spPr>
        <p:txBody>
          <a:bodyPr/>
          <a:lstStyle>
            <a:lvl1pPr>
              <a:defRPr sz="8800" b="1">
                <a:latin typeface="Arial" panose="020B0604020202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138800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4349F1-EF93-40FA-849A-257B015CAF3C}"/>
              </a:ext>
            </a:extLst>
          </p:cNvPr>
          <p:cNvSpPr>
            <a:spLocks noGrp="1"/>
          </p:cNvSpPr>
          <p:nvPr>
            <p:ph type="title"/>
          </p:nvPr>
        </p:nvSpPr>
        <p:spPr>
          <a:xfrm>
            <a:off x="9263271" y="876299"/>
            <a:ext cx="33474990" cy="2821057"/>
          </a:xfrm>
          <a:prstGeom prst="rect">
            <a:avLst/>
          </a:prstGeom>
        </p:spPr>
        <p:txBody>
          <a:bodyPr/>
          <a:lstStyle>
            <a:lvl1pPr>
              <a:defRPr sz="8800" b="1">
                <a:latin typeface="Arial" panose="020B0604020202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10085416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theme" Target="../theme/theme2.xml"/><Relationship Id="rId1" Type="http://schemas.openxmlformats.org/officeDocument/2006/relationships/slideLayout" Target="../slideLayouts/slideLayout2.xml"/><Relationship Id="rId4" Type="http://schemas.openxmlformats.org/officeDocument/2006/relationships/image" Target="../media/image2.png"/></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theme" Target="../theme/theme3.xml"/><Relationship Id="rId1" Type="http://schemas.openxmlformats.org/officeDocument/2006/relationships/slideLayout" Target="../slideLayouts/slideLayout3.xml"/><Relationship Id="rId4" Type="http://schemas.openxmlformats.org/officeDocument/2006/relationships/image" Target="../media/image2.png"/></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theme" Target="../theme/theme4.xml"/><Relationship Id="rId1" Type="http://schemas.openxmlformats.org/officeDocument/2006/relationships/slideLayout" Target="../slideLayouts/slideLayout4.xml"/><Relationship Id="rId4" Type="http://schemas.openxmlformats.org/officeDocument/2006/relationships/image" Target="../media/image2.png"/></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theme" Target="../theme/theme5.xml"/><Relationship Id="rId1" Type="http://schemas.openxmlformats.org/officeDocument/2006/relationships/slideLayout" Target="../slideLayouts/slideLayout5.xml"/><Relationship Id="rId4" Type="http://schemas.openxmlformats.org/officeDocument/2006/relationships/image" Target="../media/image2.png"/></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theme" Target="../theme/theme6.xml"/><Relationship Id="rId1" Type="http://schemas.openxmlformats.org/officeDocument/2006/relationships/slideLayout" Target="../slideLayouts/slideLayout6.xml"/><Relationship Id="rId4" Type="http://schemas.openxmlformats.org/officeDocument/2006/relationships/image" Target="../media/image2.png"/></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theme" Target="../theme/theme7.xml"/><Relationship Id="rId1" Type="http://schemas.openxmlformats.org/officeDocument/2006/relationships/slideLayout" Target="../slideLayouts/slideLayout7.xml"/><Relationship Id="rId4" Type="http://schemas.openxmlformats.org/officeDocument/2006/relationships/image" Target="../media/image2.png"/></Relationships>
</file>

<file path=ppt/slideMasters/_rels/slideMaster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theme" Target="../theme/theme8.xml"/><Relationship Id="rId1" Type="http://schemas.openxmlformats.org/officeDocument/2006/relationships/slideLayout" Target="../slideLayouts/slideLayout8.xml"/><Relationship Id="rId4" Type="http://schemas.openxmlformats.org/officeDocument/2006/relationships/image" Target="../media/image2.png"/></Relationships>
</file>

<file path=ppt/slideMasters/_rels/slideMaster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theme" Target="../theme/theme9.xml"/><Relationship Id="rId1" Type="http://schemas.openxmlformats.org/officeDocument/2006/relationships/slideLayout" Target="../slideLayouts/slideLayout9.xml"/><Relationship Id="rId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14CF5C0-A6D7-44F2-9DDF-2C815AE68CD5}"/>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r="80435"/>
          <a:stretch/>
        </p:blipFill>
        <p:spPr>
          <a:xfrm>
            <a:off x="0" y="0"/>
            <a:ext cx="8587409" cy="3657600"/>
          </a:xfrm>
          <a:prstGeom prst="rect">
            <a:avLst/>
          </a:prstGeom>
        </p:spPr>
      </p:pic>
      <p:grpSp>
        <p:nvGrpSpPr>
          <p:cNvPr id="10" name="Group 9">
            <a:extLst>
              <a:ext uri="{FF2B5EF4-FFF2-40B4-BE49-F238E27FC236}">
                <a16:creationId xmlns:a16="http://schemas.microsoft.com/office/drawing/2014/main" id="{7AA28EF9-D153-4329-8067-1C33D2AE1DC0}"/>
              </a:ext>
            </a:extLst>
          </p:cNvPr>
          <p:cNvGrpSpPr/>
          <p:nvPr userDrawn="1"/>
        </p:nvGrpSpPr>
        <p:grpSpPr>
          <a:xfrm>
            <a:off x="1686073" y="30669968"/>
            <a:ext cx="40519055" cy="1463040"/>
            <a:chOff x="1686073" y="30669968"/>
            <a:chExt cx="40519055" cy="1463040"/>
          </a:xfrm>
        </p:grpSpPr>
        <p:sp>
          <p:nvSpPr>
            <p:cNvPr id="11" name="Date Placeholder 2">
              <a:extLst>
                <a:ext uri="{FF2B5EF4-FFF2-40B4-BE49-F238E27FC236}">
                  <a16:creationId xmlns:a16="http://schemas.microsoft.com/office/drawing/2014/main" id="{DE9D5D10-67F0-43BF-BBDD-774DDFC3E96E}"/>
                </a:ext>
              </a:extLst>
            </p:cNvPr>
            <p:cNvSpPr txBox="1">
              <a:spLocks/>
            </p:cNvSpPr>
            <p:nvPr userDrawn="1"/>
          </p:nvSpPr>
          <p:spPr>
            <a:xfrm>
              <a:off x="3484860" y="31380545"/>
              <a:ext cx="38720268" cy="752463"/>
            </a:xfrm>
            <a:prstGeom prst="rect">
              <a:avLst/>
            </a:prstGeom>
          </p:spPr>
          <p:txBody>
            <a:bodyPr/>
            <a:lstStyle>
              <a:defPPr>
                <a:defRPr lang="en-US"/>
              </a:defPPr>
              <a:lvl1pPr marL="0" algn="l" defTabSz="3686861" rtl="0" eaLnBrk="1" latinLnBrk="0" hangingPunct="1">
                <a:defRPr sz="7258" b="1" kern="1200">
                  <a:solidFill>
                    <a:srgbClr val="9ACA3C"/>
                  </a:solidFill>
                  <a:latin typeface="Arial" panose="020B0604020202020204" pitchFamily="34" charset="0"/>
                  <a:ea typeface="+mn-ea"/>
                  <a:cs typeface="Arial" panose="020B0604020202020204" pitchFamily="34" charset="0"/>
                </a:defRPr>
              </a:lvl1pPr>
              <a:lvl2pPr marL="1843430" algn="l" defTabSz="3686861" rtl="0" eaLnBrk="1" latinLnBrk="0" hangingPunct="1">
                <a:defRPr sz="7258" kern="1200">
                  <a:solidFill>
                    <a:schemeClr val="tx1"/>
                  </a:solidFill>
                  <a:latin typeface="+mn-lt"/>
                  <a:ea typeface="+mn-ea"/>
                  <a:cs typeface="+mn-cs"/>
                </a:defRPr>
              </a:lvl2pPr>
              <a:lvl3pPr marL="3686861" algn="l" defTabSz="3686861" rtl="0" eaLnBrk="1" latinLnBrk="0" hangingPunct="1">
                <a:defRPr sz="7258" kern="1200">
                  <a:solidFill>
                    <a:schemeClr val="tx1"/>
                  </a:solidFill>
                  <a:latin typeface="+mn-lt"/>
                  <a:ea typeface="+mn-ea"/>
                  <a:cs typeface="+mn-cs"/>
                </a:defRPr>
              </a:lvl3pPr>
              <a:lvl4pPr marL="5530291" algn="l" defTabSz="3686861" rtl="0" eaLnBrk="1" latinLnBrk="0" hangingPunct="1">
                <a:defRPr sz="7258" kern="1200">
                  <a:solidFill>
                    <a:schemeClr val="tx1"/>
                  </a:solidFill>
                  <a:latin typeface="+mn-lt"/>
                  <a:ea typeface="+mn-ea"/>
                  <a:cs typeface="+mn-cs"/>
                </a:defRPr>
              </a:lvl4pPr>
              <a:lvl5pPr marL="7373722" algn="l" defTabSz="3686861" rtl="0" eaLnBrk="1" latinLnBrk="0" hangingPunct="1">
                <a:defRPr sz="7258" kern="1200">
                  <a:solidFill>
                    <a:schemeClr val="tx1"/>
                  </a:solidFill>
                  <a:latin typeface="+mn-lt"/>
                  <a:ea typeface="+mn-ea"/>
                  <a:cs typeface="+mn-cs"/>
                </a:defRPr>
              </a:lvl5pPr>
              <a:lvl6pPr marL="9217152" algn="l" defTabSz="3686861" rtl="0" eaLnBrk="1" latinLnBrk="0" hangingPunct="1">
                <a:defRPr sz="7258" kern="1200">
                  <a:solidFill>
                    <a:schemeClr val="tx1"/>
                  </a:solidFill>
                  <a:latin typeface="+mn-lt"/>
                  <a:ea typeface="+mn-ea"/>
                  <a:cs typeface="+mn-cs"/>
                </a:defRPr>
              </a:lvl6pPr>
              <a:lvl7pPr marL="11060582" algn="l" defTabSz="3686861" rtl="0" eaLnBrk="1" latinLnBrk="0" hangingPunct="1">
                <a:defRPr sz="7258" kern="1200">
                  <a:solidFill>
                    <a:schemeClr val="tx1"/>
                  </a:solidFill>
                  <a:latin typeface="+mn-lt"/>
                  <a:ea typeface="+mn-ea"/>
                  <a:cs typeface="+mn-cs"/>
                </a:defRPr>
              </a:lvl7pPr>
              <a:lvl8pPr marL="12904013" algn="l" defTabSz="3686861" rtl="0" eaLnBrk="1" latinLnBrk="0" hangingPunct="1">
                <a:defRPr sz="7258" kern="1200">
                  <a:solidFill>
                    <a:schemeClr val="tx1"/>
                  </a:solidFill>
                  <a:latin typeface="+mn-lt"/>
                  <a:ea typeface="+mn-ea"/>
                  <a:cs typeface="+mn-cs"/>
                </a:defRPr>
              </a:lvl8pPr>
              <a:lvl9pPr marL="14747443" algn="l" defTabSz="3686861" rtl="0" eaLnBrk="1" latinLnBrk="0" hangingPunct="1">
                <a:defRPr sz="7258" kern="1200">
                  <a:solidFill>
                    <a:schemeClr val="tx1"/>
                  </a:solidFill>
                  <a:latin typeface="+mn-lt"/>
                  <a:ea typeface="+mn-ea"/>
                  <a:cs typeface="+mn-cs"/>
                </a:defRPr>
              </a:lvl9pPr>
            </a:lstStyle>
            <a:p>
              <a:pPr algn="r"/>
              <a:r>
                <a:rPr lang="en-US" sz="3200" dirty="0">
                  <a:solidFill>
                    <a:srgbClr val="58595B"/>
                  </a:solidFill>
                </a:rPr>
                <a:t>USDA is an equal opportunity provider, employer, and lender.   </a:t>
              </a:r>
            </a:p>
          </p:txBody>
        </p:sp>
        <p:pic>
          <p:nvPicPr>
            <p:cNvPr id="12" name="Picture 11">
              <a:extLst>
                <a:ext uri="{FF2B5EF4-FFF2-40B4-BE49-F238E27FC236}">
                  <a16:creationId xmlns:a16="http://schemas.microsoft.com/office/drawing/2014/main" id="{B8341E65-C3E3-41A9-8466-012C598584EE}"/>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686073" y="30669968"/>
              <a:ext cx="1448413" cy="1463040"/>
            </a:xfrm>
            <a:prstGeom prst="rect">
              <a:avLst/>
            </a:prstGeom>
          </p:spPr>
        </p:pic>
      </p:grpSp>
    </p:spTree>
    <p:extLst>
      <p:ext uri="{BB962C8B-B14F-4D97-AF65-F5344CB8AC3E}">
        <p14:creationId xmlns:p14="http://schemas.microsoft.com/office/powerpoint/2010/main" val="1285276189"/>
      </p:ext>
    </p:extLst>
  </p:cSld>
  <p:clrMap bg1="lt1" tx1="dk1" bg2="lt2" tx2="dk2" accent1="accent1" accent2="accent2" accent3="accent3" accent4="accent4" accent5="accent5" accent6="accent6" hlink="hlink" folHlink="folHlink"/>
  <p:sldLayoutIdLst>
    <p:sldLayoutId id="214748367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840" userDrawn="1">
          <p15:clr>
            <a:srgbClr val="F26B43"/>
          </p15:clr>
        </p15:guide>
        <p15:guide id="2" pos="26832" userDrawn="1">
          <p15:clr>
            <a:srgbClr val="F26B43"/>
          </p15:clr>
        </p15:guide>
        <p15:guide id="3" orient="horz" pos="19104" userDrawn="1">
          <p15:clr>
            <a:srgbClr val="F26B43"/>
          </p15:clr>
        </p15:guide>
        <p15:guide id="4" orient="horz" pos="504"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A43B447-B234-40FF-8B58-A1F5F123CC86}"/>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43891200" cy="3657600"/>
          </a:xfrm>
          <a:prstGeom prst="rect">
            <a:avLst/>
          </a:prstGeom>
        </p:spPr>
      </p:pic>
      <p:grpSp>
        <p:nvGrpSpPr>
          <p:cNvPr id="9" name="Group 8">
            <a:extLst>
              <a:ext uri="{FF2B5EF4-FFF2-40B4-BE49-F238E27FC236}">
                <a16:creationId xmlns:a16="http://schemas.microsoft.com/office/drawing/2014/main" id="{3CBFEC00-1640-4B91-A0E6-C27A6FFDAD71}"/>
              </a:ext>
            </a:extLst>
          </p:cNvPr>
          <p:cNvGrpSpPr/>
          <p:nvPr userDrawn="1"/>
        </p:nvGrpSpPr>
        <p:grpSpPr>
          <a:xfrm>
            <a:off x="1686073" y="30669968"/>
            <a:ext cx="40210073" cy="1463040"/>
            <a:chOff x="1686073" y="30669968"/>
            <a:chExt cx="40210073" cy="1463040"/>
          </a:xfrm>
        </p:grpSpPr>
        <p:sp>
          <p:nvSpPr>
            <p:cNvPr id="10" name="Date Placeholder 2">
              <a:extLst>
                <a:ext uri="{FF2B5EF4-FFF2-40B4-BE49-F238E27FC236}">
                  <a16:creationId xmlns:a16="http://schemas.microsoft.com/office/drawing/2014/main" id="{046BA317-DF74-4724-BE4E-DC8C0D6A90A2}"/>
                </a:ext>
              </a:extLst>
            </p:cNvPr>
            <p:cNvSpPr txBox="1">
              <a:spLocks/>
            </p:cNvSpPr>
            <p:nvPr userDrawn="1"/>
          </p:nvSpPr>
          <p:spPr>
            <a:xfrm>
              <a:off x="3484860" y="31463672"/>
              <a:ext cx="38411286" cy="669335"/>
            </a:xfrm>
            <a:prstGeom prst="rect">
              <a:avLst/>
            </a:prstGeom>
          </p:spPr>
          <p:txBody>
            <a:bodyPr/>
            <a:lstStyle>
              <a:defPPr>
                <a:defRPr lang="en-US"/>
              </a:defPPr>
              <a:lvl1pPr marL="0" algn="l" defTabSz="3686861" rtl="0" eaLnBrk="1" latinLnBrk="0" hangingPunct="1">
                <a:defRPr sz="7258" b="1" kern="1200">
                  <a:solidFill>
                    <a:srgbClr val="9ACA3C"/>
                  </a:solidFill>
                  <a:latin typeface="Arial" panose="020B0604020202020204" pitchFamily="34" charset="0"/>
                  <a:ea typeface="+mn-ea"/>
                  <a:cs typeface="Arial" panose="020B0604020202020204" pitchFamily="34" charset="0"/>
                </a:defRPr>
              </a:lvl1pPr>
              <a:lvl2pPr marL="1843430" algn="l" defTabSz="3686861" rtl="0" eaLnBrk="1" latinLnBrk="0" hangingPunct="1">
                <a:defRPr sz="7258" kern="1200">
                  <a:solidFill>
                    <a:schemeClr val="tx1"/>
                  </a:solidFill>
                  <a:latin typeface="+mn-lt"/>
                  <a:ea typeface="+mn-ea"/>
                  <a:cs typeface="+mn-cs"/>
                </a:defRPr>
              </a:lvl2pPr>
              <a:lvl3pPr marL="3686861" algn="l" defTabSz="3686861" rtl="0" eaLnBrk="1" latinLnBrk="0" hangingPunct="1">
                <a:defRPr sz="7258" kern="1200">
                  <a:solidFill>
                    <a:schemeClr val="tx1"/>
                  </a:solidFill>
                  <a:latin typeface="+mn-lt"/>
                  <a:ea typeface="+mn-ea"/>
                  <a:cs typeface="+mn-cs"/>
                </a:defRPr>
              </a:lvl3pPr>
              <a:lvl4pPr marL="5530291" algn="l" defTabSz="3686861" rtl="0" eaLnBrk="1" latinLnBrk="0" hangingPunct="1">
                <a:defRPr sz="7258" kern="1200">
                  <a:solidFill>
                    <a:schemeClr val="tx1"/>
                  </a:solidFill>
                  <a:latin typeface="+mn-lt"/>
                  <a:ea typeface="+mn-ea"/>
                  <a:cs typeface="+mn-cs"/>
                </a:defRPr>
              </a:lvl4pPr>
              <a:lvl5pPr marL="7373722" algn="l" defTabSz="3686861" rtl="0" eaLnBrk="1" latinLnBrk="0" hangingPunct="1">
                <a:defRPr sz="7258" kern="1200">
                  <a:solidFill>
                    <a:schemeClr val="tx1"/>
                  </a:solidFill>
                  <a:latin typeface="+mn-lt"/>
                  <a:ea typeface="+mn-ea"/>
                  <a:cs typeface="+mn-cs"/>
                </a:defRPr>
              </a:lvl5pPr>
              <a:lvl6pPr marL="9217152" algn="l" defTabSz="3686861" rtl="0" eaLnBrk="1" latinLnBrk="0" hangingPunct="1">
                <a:defRPr sz="7258" kern="1200">
                  <a:solidFill>
                    <a:schemeClr val="tx1"/>
                  </a:solidFill>
                  <a:latin typeface="+mn-lt"/>
                  <a:ea typeface="+mn-ea"/>
                  <a:cs typeface="+mn-cs"/>
                </a:defRPr>
              </a:lvl6pPr>
              <a:lvl7pPr marL="11060582" algn="l" defTabSz="3686861" rtl="0" eaLnBrk="1" latinLnBrk="0" hangingPunct="1">
                <a:defRPr sz="7258" kern="1200">
                  <a:solidFill>
                    <a:schemeClr val="tx1"/>
                  </a:solidFill>
                  <a:latin typeface="+mn-lt"/>
                  <a:ea typeface="+mn-ea"/>
                  <a:cs typeface="+mn-cs"/>
                </a:defRPr>
              </a:lvl7pPr>
              <a:lvl8pPr marL="12904013" algn="l" defTabSz="3686861" rtl="0" eaLnBrk="1" latinLnBrk="0" hangingPunct="1">
                <a:defRPr sz="7258" kern="1200">
                  <a:solidFill>
                    <a:schemeClr val="tx1"/>
                  </a:solidFill>
                  <a:latin typeface="+mn-lt"/>
                  <a:ea typeface="+mn-ea"/>
                  <a:cs typeface="+mn-cs"/>
                </a:defRPr>
              </a:lvl8pPr>
              <a:lvl9pPr marL="14747443" algn="l" defTabSz="3686861" rtl="0" eaLnBrk="1" latinLnBrk="0" hangingPunct="1">
                <a:defRPr sz="7258" kern="1200">
                  <a:solidFill>
                    <a:schemeClr val="tx1"/>
                  </a:solidFill>
                  <a:latin typeface="+mn-lt"/>
                  <a:ea typeface="+mn-ea"/>
                  <a:cs typeface="+mn-cs"/>
                </a:defRPr>
              </a:lvl9pPr>
            </a:lstStyle>
            <a:p>
              <a:pPr algn="r"/>
              <a:r>
                <a:rPr lang="en-US" sz="3200" dirty="0">
                  <a:solidFill>
                    <a:srgbClr val="58595B"/>
                  </a:solidFill>
                </a:rPr>
                <a:t>USDA is an equal opportunity provider, employer, and lender.   </a:t>
              </a:r>
            </a:p>
          </p:txBody>
        </p:sp>
        <p:pic>
          <p:nvPicPr>
            <p:cNvPr id="11" name="Picture 10">
              <a:extLst>
                <a:ext uri="{FF2B5EF4-FFF2-40B4-BE49-F238E27FC236}">
                  <a16:creationId xmlns:a16="http://schemas.microsoft.com/office/drawing/2014/main" id="{49A1E741-0121-4ADC-9090-099E199FC8C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686073" y="30669968"/>
              <a:ext cx="1448413" cy="1463040"/>
            </a:xfrm>
            <a:prstGeom prst="rect">
              <a:avLst/>
            </a:prstGeom>
          </p:spPr>
        </p:pic>
      </p:grpSp>
    </p:spTree>
    <p:extLst>
      <p:ext uri="{BB962C8B-B14F-4D97-AF65-F5344CB8AC3E}">
        <p14:creationId xmlns:p14="http://schemas.microsoft.com/office/powerpoint/2010/main" val="4097333419"/>
      </p:ext>
    </p:extLst>
  </p:cSld>
  <p:clrMap bg1="lt1" tx1="dk1" bg2="lt2" tx2="dk2" accent1="accent1" accent2="accent2" accent3="accent3" accent4="accent4" accent5="accent5" accent6="accent6" hlink="hlink" folHlink="folHlink"/>
  <p:sldLayoutIdLst>
    <p:sldLayoutId id="2147483758"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864" userDrawn="1">
          <p15:clr>
            <a:srgbClr val="F26B43"/>
          </p15:clr>
        </p15:guide>
        <p15:guide id="2" pos="26784" userDrawn="1">
          <p15:clr>
            <a:srgbClr val="F26B43"/>
          </p15:clr>
        </p15:guide>
        <p15:guide id="3" orient="horz" pos="19176" userDrawn="1">
          <p15:clr>
            <a:srgbClr val="F26B43"/>
          </p15:clr>
        </p15:guide>
        <p15:guide id="4" orient="horz" pos="2376"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EE3B7B4-30E1-467C-8569-242F4D7E9282}"/>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r="80525"/>
          <a:stretch/>
        </p:blipFill>
        <p:spPr>
          <a:xfrm>
            <a:off x="0" y="0"/>
            <a:ext cx="8547652" cy="3657600"/>
          </a:xfrm>
          <a:prstGeom prst="rect">
            <a:avLst/>
          </a:prstGeom>
        </p:spPr>
      </p:pic>
      <p:grpSp>
        <p:nvGrpSpPr>
          <p:cNvPr id="9" name="Group 8">
            <a:extLst>
              <a:ext uri="{FF2B5EF4-FFF2-40B4-BE49-F238E27FC236}">
                <a16:creationId xmlns:a16="http://schemas.microsoft.com/office/drawing/2014/main" id="{8777BA41-19E3-47A6-B579-C3217C8C1FA6}"/>
              </a:ext>
            </a:extLst>
          </p:cNvPr>
          <p:cNvGrpSpPr/>
          <p:nvPr userDrawn="1"/>
        </p:nvGrpSpPr>
        <p:grpSpPr>
          <a:xfrm>
            <a:off x="1686073" y="30669968"/>
            <a:ext cx="40519055" cy="1463040"/>
            <a:chOff x="1686073" y="30669968"/>
            <a:chExt cx="40519055" cy="1463040"/>
          </a:xfrm>
        </p:grpSpPr>
        <p:sp>
          <p:nvSpPr>
            <p:cNvPr id="10" name="Date Placeholder 2">
              <a:extLst>
                <a:ext uri="{FF2B5EF4-FFF2-40B4-BE49-F238E27FC236}">
                  <a16:creationId xmlns:a16="http://schemas.microsoft.com/office/drawing/2014/main" id="{8C36A35E-FFF2-4353-8364-B2076E777E9F}"/>
                </a:ext>
              </a:extLst>
            </p:cNvPr>
            <p:cNvSpPr txBox="1">
              <a:spLocks/>
            </p:cNvSpPr>
            <p:nvPr userDrawn="1"/>
          </p:nvSpPr>
          <p:spPr>
            <a:xfrm>
              <a:off x="3484860" y="31380545"/>
              <a:ext cx="38720268" cy="752463"/>
            </a:xfrm>
            <a:prstGeom prst="rect">
              <a:avLst/>
            </a:prstGeom>
          </p:spPr>
          <p:txBody>
            <a:bodyPr/>
            <a:lstStyle>
              <a:defPPr>
                <a:defRPr lang="en-US"/>
              </a:defPPr>
              <a:lvl1pPr marL="0" algn="l" defTabSz="3686861" rtl="0" eaLnBrk="1" latinLnBrk="0" hangingPunct="1">
                <a:defRPr sz="7258" b="1" kern="1200">
                  <a:solidFill>
                    <a:srgbClr val="9ACA3C"/>
                  </a:solidFill>
                  <a:latin typeface="Arial" panose="020B0604020202020204" pitchFamily="34" charset="0"/>
                  <a:ea typeface="+mn-ea"/>
                  <a:cs typeface="Arial" panose="020B0604020202020204" pitchFamily="34" charset="0"/>
                </a:defRPr>
              </a:lvl1pPr>
              <a:lvl2pPr marL="1843430" algn="l" defTabSz="3686861" rtl="0" eaLnBrk="1" latinLnBrk="0" hangingPunct="1">
                <a:defRPr sz="7258" kern="1200">
                  <a:solidFill>
                    <a:schemeClr val="tx1"/>
                  </a:solidFill>
                  <a:latin typeface="+mn-lt"/>
                  <a:ea typeface="+mn-ea"/>
                  <a:cs typeface="+mn-cs"/>
                </a:defRPr>
              </a:lvl2pPr>
              <a:lvl3pPr marL="3686861" algn="l" defTabSz="3686861" rtl="0" eaLnBrk="1" latinLnBrk="0" hangingPunct="1">
                <a:defRPr sz="7258" kern="1200">
                  <a:solidFill>
                    <a:schemeClr val="tx1"/>
                  </a:solidFill>
                  <a:latin typeface="+mn-lt"/>
                  <a:ea typeface="+mn-ea"/>
                  <a:cs typeface="+mn-cs"/>
                </a:defRPr>
              </a:lvl3pPr>
              <a:lvl4pPr marL="5530291" algn="l" defTabSz="3686861" rtl="0" eaLnBrk="1" latinLnBrk="0" hangingPunct="1">
                <a:defRPr sz="7258" kern="1200">
                  <a:solidFill>
                    <a:schemeClr val="tx1"/>
                  </a:solidFill>
                  <a:latin typeface="+mn-lt"/>
                  <a:ea typeface="+mn-ea"/>
                  <a:cs typeface="+mn-cs"/>
                </a:defRPr>
              </a:lvl4pPr>
              <a:lvl5pPr marL="7373722" algn="l" defTabSz="3686861" rtl="0" eaLnBrk="1" latinLnBrk="0" hangingPunct="1">
                <a:defRPr sz="7258" kern="1200">
                  <a:solidFill>
                    <a:schemeClr val="tx1"/>
                  </a:solidFill>
                  <a:latin typeface="+mn-lt"/>
                  <a:ea typeface="+mn-ea"/>
                  <a:cs typeface="+mn-cs"/>
                </a:defRPr>
              </a:lvl5pPr>
              <a:lvl6pPr marL="9217152" algn="l" defTabSz="3686861" rtl="0" eaLnBrk="1" latinLnBrk="0" hangingPunct="1">
                <a:defRPr sz="7258" kern="1200">
                  <a:solidFill>
                    <a:schemeClr val="tx1"/>
                  </a:solidFill>
                  <a:latin typeface="+mn-lt"/>
                  <a:ea typeface="+mn-ea"/>
                  <a:cs typeface="+mn-cs"/>
                </a:defRPr>
              </a:lvl6pPr>
              <a:lvl7pPr marL="11060582" algn="l" defTabSz="3686861" rtl="0" eaLnBrk="1" latinLnBrk="0" hangingPunct="1">
                <a:defRPr sz="7258" kern="1200">
                  <a:solidFill>
                    <a:schemeClr val="tx1"/>
                  </a:solidFill>
                  <a:latin typeface="+mn-lt"/>
                  <a:ea typeface="+mn-ea"/>
                  <a:cs typeface="+mn-cs"/>
                </a:defRPr>
              </a:lvl7pPr>
              <a:lvl8pPr marL="12904013" algn="l" defTabSz="3686861" rtl="0" eaLnBrk="1" latinLnBrk="0" hangingPunct="1">
                <a:defRPr sz="7258" kern="1200">
                  <a:solidFill>
                    <a:schemeClr val="tx1"/>
                  </a:solidFill>
                  <a:latin typeface="+mn-lt"/>
                  <a:ea typeface="+mn-ea"/>
                  <a:cs typeface="+mn-cs"/>
                </a:defRPr>
              </a:lvl8pPr>
              <a:lvl9pPr marL="14747443" algn="l" defTabSz="3686861" rtl="0" eaLnBrk="1" latinLnBrk="0" hangingPunct="1">
                <a:defRPr sz="7258" kern="1200">
                  <a:solidFill>
                    <a:schemeClr val="tx1"/>
                  </a:solidFill>
                  <a:latin typeface="+mn-lt"/>
                  <a:ea typeface="+mn-ea"/>
                  <a:cs typeface="+mn-cs"/>
                </a:defRPr>
              </a:lvl9pPr>
            </a:lstStyle>
            <a:p>
              <a:pPr algn="r"/>
              <a:r>
                <a:rPr lang="en-US" sz="3200" dirty="0">
                  <a:solidFill>
                    <a:srgbClr val="58595B"/>
                  </a:solidFill>
                </a:rPr>
                <a:t>USDA is an equal opportunity provider, employer, and lender.   </a:t>
              </a:r>
            </a:p>
          </p:txBody>
        </p:sp>
        <p:pic>
          <p:nvPicPr>
            <p:cNvPr id="11" name="Picture 10">
              <a:extLst>
                <a:ext uri="{FF2B5EF4-FFF2-40B4-BE49-F238E27FC236}">
                  <a16:creationId xmlns:a16="http://schemas.microsoft.com/office/drawing/2014/main" id="{CCEFE2CF-27BE-4CF6-81A8-B7D1B3855F06}"/>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686073" y="30669968"/>
              <a:ext cx="1448413" cy="1463040"/>
            </a:xfrm>
            <a:prstGeom prst="rect">
              <a:avLst/>
            </a:prstGeom>
          </p:spPr>
        </p:pic>
      </p:grpSp>
    </p:spTree>
    <p:extLst>
      <p:ext uri="{BB962C8B-B14F-4D97-AF65-F5344CB8AC3E}">
        <p14:creationId xmlns:p14="http://schemas.microsoft.com/office/powerpoint/2010/main" val="1335994089"/>
      </p:ext>
    </p:extLst>
  </p:cSld>
  <p:clrMap bg1="lt1" tx1="dk1" bg2="lt2" tx2="dk2" accent1="accent1" accent2="accent2" accent3="accent3" accent4="accent4" accent5="accent5" accent6="accent6" hlink="hlink" folHlink="folHlink"/>
  <p:sldLayoutIdLst>
    <p:sldLayoutId id="214748369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840" userDrawn="1">
          <p15:clr>
            <a:srgbClr val="F26B43"/>
          </p15:clr>
        </p15:guide>
        <p15:guide id="2" pos="26856" userDrawn="1">
          <p15:clr>
            <a:srgbClr val="F26B43"/>
          </p15:clr>
        </p15:guide>
        <p15:guide id="3" orient="horz" pos="19176" userDrawn="1">
          <p15:clr>
            <a:srgbClr val="F26B43"/>
          </p15:clr>
        </p15:guide>
        <p15:guide id="4" orient="horz" pos="504"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3E76115C-063C-4101-AC46-8A9DC51CD49C}"/>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5798"/>
            <a:ext cx="43891200" cy="3657600"/>
          </a:xfrm>
          <a:prstGeom prst="rect">
            <a:avLst/>
          </a:prstGeom>
        </p:spPr>
      </p:pic>
      <p:grpSp>
        <p:nvGrpSpPr>
          <p:cNvPr id="7" name="Group 6">
            <a:extLst>
              <a:ext uri="{FF2B5EF4-FFF2-40B4-BE49-F238E27FC236}">
                <a16:creationId xmlns:a16="http://schemas.microsoft.com/office/drawing/2014/main" id="{2A94A883-DC2D-48F8-BD14-5A9E86E5E103}"/>
              </a:ext>
            </a:extLst>
          </p:cNvPr>
          <p:cNvGrpSpPr/>
          <p:nvPr userDrawn="1"/>
        </p:nvGrpSpPr>
        <p:grpSpPr>
          <a:xfrm>
            <a:off x="1686073" y="30669968"/>
            <a:ext cx="40519055" cy="1463040"/>
            <a:chOff x="1686073" y="30669968"/>
            <a:chExt cx="40519055" cy="1463040"/>
          </a:xfrm>
        </p:grpSpPr>
        <p:sp>
          <p:nvSpPr>
            <p:cNvPr id="8" name="Date Placeholder 2">
              <a:extLst>
                <a:ext uri="{FF2B5EF4-FFF2-40B4-BE49-F238E27FC236}">
                  <a16:creationId xmlns:a16="http://schemas.microsoft.com/office/drawing/2014/main" id="{8B063E2C-7D9D-4BB5-9170-14F58182418C}"/>
                </a:ext>
              </a:extLst>
            </p:cNvPr>
            <p:cNvSpPr txBox="1">
              <a:spLocks/>
            </p:cNvSpPr>
            <p:nvPr userDrawn="1"/>
          </p:nvSpPr>
          <p:spPr>
            <a:xfrm>
              <a:off x="3484860" y="31338982"/>
              <a:ext cx="38720268" cy="794026"/>
            </a:xfrm>
            <a:prstGeom prst="rect">
              <a:avLst/>
            </a:prstGeom>
          </p:spPr>
          <p:txBody>
            <a:bodyPr/>
            <a:lstStyle>
              <a:defPPr>
                <a:defRPr lang="en-US"/>
              </a:defPPr>
              <a:lvl1pPr marL="0" algn="l" defTabSz="3686861" rtl="0" eaLnBrk="1" latinLnBrk="0" hangingPunct="1">
                <a:defRPr sz="7258" b="1" kern="1200">
                  <a:solidFill>
                    <a:srgbClr val="9ACA3C"/>
                  </a:solidFill>
                  <a:latin typeface="Arial" panose="020B0604020202020204" pitchFamily="34" charset="0"/>
                  <a:ea typeface="+mn-ea"/>
                  <a:cs typeface="Arial" panose="020B0604020202020204" pitchFamily="34" charset="0"/>
                </a:defRPr>
              </a:lvl1pPr>
              <a:lvl2pPr marL="1843430" algn="l" defTabSz="3686861" rtl="0" eaLnBrk="1" latinLnBrk="0" hangingPunct="1">
                <a:defRPr sz="7258" kern="1200">
                  <a:solidFill>
                    <a:schemeClr val="tx1"/>
                  </a:solidFill>
                  <a:latin typeface="+mn-lt"/>
                  <a:ea typeface="+mn-ea"/>
                  <a:cs typeface="+mn-cs"/>
                </a:defRPr>
              </a:lvl2pPr>
              <a:lvl3pPr marL="3686861" algn="l" defTabSz="3686861" rtl="0" eaLnBrk="1" latinLnBrk="0" hangingPunct="1">
                <a:defRPr sz="7258" kern="1200">
                  <a:solidFill>
                    <a:schemeClr val="tx1"/>
                  </a:solidFill>
                  <a:latin typeface="+mn-lt"/>
                  <a:ea typeface="+mn-ea"/>
                  <a:cs typeface="+mn-cs"/>
                </a:defRPr>
              </a:lvl3pPr>
              <a:lvl4pPr marL="5530291" algn="l" defTabSz="3686861" rtl="0" eaLnBrk="1" latinLnBrk="0" hangingPunct="1">
                <a:defRPr sz="7258" kern="1200">
                  <a:solidFill>
                    <a:schemeClr val="tx1"/>
                  </a:solidFill>
                  <a:latin typeface="+mn-lt"/>
                  <a:ea typeface="+mn-ea"/>
                  <a:cs typeface="+mn-cs"/>
                </a:defRPr>
              </a:lvl4pPr>
              <a:lvl5pPr marL="7373722" algn="l" defTabSz="3686861" rtl="0" eaLnBrk="1" latinLnBrk="0" hangingPunct="1">
                <a:defRPr sz="7258" kern="1200">
                  <a:solidFill>
                    <a:schemeClr val="tx1"/>
                  </a:solidFill>
                  <a:latin typeface="+mn-lt"/>
                  <a:ea typeface="+mn-ea"/>
                  <a:cs typeface="+mn-cs"/>
                </a:defRPr>
              </a:lvl5pPr>
              <a:lvl6pPr marL="9217152" algn="l" defTabSz="3686861" rtl="0" eaLnBrk="1" latinLnBrk="0" hangingPunct="1">
                <a:defRPr sz="7258" kern="1200">
                  <a:solidFill>
                    <a:schemeClr val="tx1"/>
                  </a:solidFill>
                  <a:latin typeface="+mn-lt"/>
                  <a:ea typeface="+mn-ea"/>
                  <a:cs typeface="+mn-cs"/>
                </a:defRPr>
              </a:lvl6pPr>
              <a:lvl7pPr marL="11060582" algn="l" defTabSz="3686861" rtl="0" eaLnBrk="1" latinLnBrk="0" hangingPunct="1">
                <a:defRPr sz="7258" kern="1200">
                  <a:solidFill>
                    <a:schemeClr val="tx1"/>
                  </a:solidFill>
                  <a:latin typeface="+mn-lt"/>
                  <a:ea typeface="+mn-ea"/>
                  <a:cs typeface="+mn-cs"/>
                </a:defRPr>
              </a:lvl7pPr>
              <a:lvl8pPr marL="12904013" algn="l" defTabSz="3686861" rtl="0" eaLnBrk="1" latinLnBrk="0" hangingPunct="1">
                <a:defRPr sz="7258" kern="1200">
                  <a:solidFill>
                    <a:schemeClr val="tx1"/>
                  </a:solidFill>
                  <a:latin typeface="+mn-lt"/>
                  <a:ea typeface="+mn-ea"/>
                  <a:cs typeface="+mn-cs"/>
                </a:defRPr>
              </a:lvl8pPr>
              <a:lvl9pPr marL="14747443" algn="l" defTabSz="3686861" rtl="0" eaLnBrk="1" latinLnBrk="0" hangingPunct="1">
                <a:defRPr sz="7258" kern="1200">
                  <a:solidFill>
                    <a:schemeClr val="tx1"/>
                  </a:solidFill>
                  <a:latin typeface="+mn-lt"/>
                  <a:ea typeface="+mn-ea"/>
                  <a:cs typeface="+mn-cs"/>
                </a:defRPr>
              </a:lvl9pPr>
            </a:lstStyle>
            <a:p>
              <a:pPr algn="r"/>
              <a:r>
                <a:rPr lang="en-US" sz="3200" dirty="0">
                  <a:solidFill>
                    <a:srgbClr val="58595B"/>
                  </a:solidFill>
                </a:rPr>
                <a:t>USDA is an equal opportunity provider, employer, and lender.   </a:t>
              </a:r>
            </a:p>
          </p:txBody>
        </p:sp>
        <p:pic>
          <p:nvPicPr>
            <p:cNvPr id="9" name="Picture 8">
              <a:extLst>
                <a:ext uri="{FF2B5EF4-FFF2-40B4-BE49-F238E27FC236}">
                  <a16:creationId xmlns:a16="http://schemas.microsoft.com/office/drawing/2014/main" id="{0F7E19ED-0F02-4C30-8CB5-C3DF178C55EB}"/>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686073" y="30669968"/>
              <a:ext cx="1448413" cy="1463040"/>
            </a:xfrm>
            <a:prstGeom prst="rect">
              <a:avLst/>
            </a:prstGeom>
          </p:spPr>
        </p:pic>
      </p:grpSp>
    </p:spTree>
    <p:extLst>
      <p:ext uri="{BB962C8B-B14F-4D97-AF65-F5344CB8AC3E}">
        <p14:creationId xmlns:p14="http://schemas.microsoft.com/office/powerpoint/2010/main" val="3407517988"/>
      </p:ext>
    </p:extLst>
  </p:cSld>
  <p:clrMap bg1="lt1" tx1="dk1" bg2="lt2" tx2="dk2" accent1="accent1" accent2="accent2" accent3="accent3" accent4="accent4" accent5="accent5" accent6="accent6" hlink="hlink" folHlink="folHlink"/>
  <p:sldLayoutIdLst>
    <p:sldLayoutId id="2147483714" r:id="rId1"/>
  </p:sldLayoutIdLst>
  <p:txStyles>
    <p:titleStyle>
      <a:lvl1pPr algn="l" defTabSz="914400" rtl="0" eaLnBrk="1" latinLnBrk="0" hangingPunct="1">
        <a:lnSpc>
          <a:spcPct val="90000"/>
        </a:lnSpc>
        <a:spcBef>
          <a:spcPct val="0"/>
        </a:spcBef>
        <a:buNone/>
        <a:defRPr sz="8800" b="1"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816" userDrawn="1">
          <p15:clr>
            <a:srgbClr val="F26B43"/>
          </p15:clr>
        </p15:guide>
        <p15:guide id="2" pos="26808" userDrawn="1">
          <p15:clr>
            <a:srgbClr val="F26B43"/>
          </p15:clr>
        </p15:guide>
        <p15:guide id="3" orient="horz" pos="19176" userDrawn="1">
          <p15:clr>
            <a:srgbClr val="F26B43"/>
          </p15:clr>
        </p15:guide>
        <p15:guide id="4" orient="horz" pos="2400" userDrawn="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E4351EB5-FCD5-4904-8954-1E1832884E17}"/>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r="80888"/>
          <a:stretch/>
        </p:blipFill>
        <p:spPr>
          <a:xfrm>
            <a:off x="0" y="0"/>
            <a:ext cx="8388626" cy="3657600"/>
          </a:xfrm>
          <a:prstGeom prst="rect">
            <a:avLst/>
          </a:prstGeom>
        </p:spPr>
      </p:pic>
      <p:grpSp>
        <p:nvGrpSpPr>
          <p:cNvPr id="7" name="Group 6">
            <a:extLst>
              <a:ext uri="{FF2B5EF4-FFF2-40B4-BE49-F238E27FC236}">
                <a16:creationId xmlns:a16="http://schemas.microsoft.com/office/drawing/2014/main" id="{FC5B77F3-07F6-4937-BDFF-74F243D738BF}"/>
              </a:ext>
            </a:extLst>
          </p:cNvPr>
          <p:cNvGrpSpPr/>
          <p:nvPr userDrawn="1"/>
        </p:nvGrpSpPr>
        <p:grpSpPr>
          <a:xfrm>
            <a:off x="1686073" y="30669968"/>
            <a:ext cx="40519055" cy="1463040"/>
            <a:chOff x="1686073" y="30669968"/>
            <a:chExt cx="40519055" cy="1463040"/>
          </a:xfrm>
        </p:grpSpPr>
        <p:sp>
          <p:nvSpPr>
            <p:cNvPr id="8" name="Date Placeholder 2">
              <a:extLst>
                <a:ext uri="{FF2B5EF4-FFF2-40B4-BE49-F238E27FC236}">
                  <a16:creationId xmlns:a16="http://schemas.microsoft.com/office/drawing/2014/main" id="{76E2EF09-BBDB-4570-B788-0D46D55D02AF}"/>
                </a:ext>
              </a:extLst>
            </p:cNvPr>
            <p:cNvSpPr txBox="1">
              <a:spLocks/>
            </p:cNvSpPr>
            <p:nvPr userDrawn="1"/>
          </p:nvSpPr>
          <p:spPr>
            <a:xfrm>
              <a:off x="3484860" y="31380545"/>
              <a:ext cx="38720268" cy="752463"/>
            </a:xfrm>
            <a:prstGeom prst="rect">
              <a:avLst/>
            </a:prstGeom>
          </p:spPr>
          <p:txBody>
            <a:bodyPr/>
            <a:lstStyle>
              <a:defPPr>
                <a:defRPr lang="en-US"/>
              </a:defPPr>
              <a:lvl1pPr marL="0" algn="l" defTabSz="3686861" rtl="0" eaLnBrk="1" latinLnBrk="0" hangingPunct="1">
                <a:defRPr sz="7258" b="1" kern="1200">
                  <a:solidFill>
                    <a:srgbClr val="9ACA3C"/>
                  </a:solidFill>
                  <a:latin typeface="Arial" panose="020B0604020202020204" pitchFamily="34" charset="0"/>
                  <a:ea typeface="+mn-ea"/>
                  <a:cs typeface="Arial" panose="020B0604020202020204" pitchFamily="34" charset="0"/>
                </a:defRPr>
              </a:lvl1pPr>
              <a:lvl2pPr marL="1843430" algn="l" defTabSz="3686861" rtl="0" eaLnBrk="1" latinLnBrk="0" hangingPunct="1">
                <a:defRPr sz="7258" kern="1200">
                  <a:solidFill>
                    <a:schemeClr val="tx1"/>
                  </a:solidFill>
                  <a:latin typeface="+mn-lt"/>
                  <a:ea typeface="+mn-ea"/>
                  <a:cs typeface="+mn-cs"/>
                </a:defRPr>
              </a:lvl2pPr>
              <a:lvl3pPr marL="3686861" algn="l" defTabSz="3686861" rtl="0" eaLnBrk="1" latinLnBrk="0" hangingPunct="1">
                <a:defRPr sz="7258" kern="1200">
                  <a:solidFill>
                    <a:schemeClr val="tx1"/>
                  </a:solidFill>
                  <a:latin typeface="+mn-lt"/>
                  <a:ea typeface="+mn-ea"/>
                  <a:cs typeface="+mn-cs"/>
                </a:defRPr>
              </a:lvl3pPr>
              <a:lvl4pPr marL="5530291" algn="l" defTabSz="3686861" rtl="0" eaLnBrk="1" latinLnBrk="0" hangingPunct="1">
                <a:defRPr sz="7258" kern="1200">
                  <a:solidFill>
                    <a:schemeClr val="tx1"/>
                  </a:solidFill>
                  <a:latin typeface="+mn-lt"/>
                  <a:ea typeface="+mn-ea"/>
                  <a:cs typeface="+mn-cs"/>
                </a:defRPr>
              </a:lvl4pPr>
              <a:lvl5pPr marL="7373722" algn="l" defTabSz="3686861" rtl="0" eaLnBrk="1" latinLnBrk="0" hangingPunct="1">
                <a:defRPr sz="7258" kern="1200">
                  <a:solidFill>
                    <a:schemeClr val="tx1"/>
                  </a:solidFill>
                  <a:latin typeface="+mn-lt"/>
                  <a:ea typeface="+mn-ea"/>
                  <a:cs typeface="+mn-cs"/>
                </a:defRPr>
              </a:lvl5pPr>
              <a:lvl6pPr marL="9217152" algn="l" defTabSz="3686861" rtl="0" eaLnBrk="1" latinLnBrk="0" hangingPunct="1">
                <a:defRPr sz="7258" kern="1200">
                  <a:solidFill>
                    <a:schemeClr val="tx1"/>
                  </a:solidFill>
                  <a:latin typeface="+mn-lt"/>
                  <a:ea typeface="+mn-ea"/>
                  <a:cs typeface="+mn-cs"/>
                </a:defRPr>
              </a:lvl6pPr>
              <a:lvl7pPr marL="11060582" algn="l" defTabSz="3686861" rtl="0" eaLnBrk="1" latinLnBrk="0" hangingPunct="1">
                <a:defRPr sz="7258" kern="1200">
                  <a:solidFill>
                    <a:schemeClr val="tx1"/>
                  </a:solidFill>
                  <a:latin typeface="+mn-lt"/>
                  <a:ea typeface="+mn-ea"/>
                  <a:cs typeface="+mn-cs"/>
                </a:defRPr>
              </a:lvl7pPr>
              <a:lvl8pPr marL="12904013" algn="l" defTabSz="3686861" rtl="0" eaLnBrk="1" latinLnBrk="0" hangingPunct="1">
                <a:defRPr sz="7258" kern="1200">
                  <a:solidFill>
                    <a:schemeClr val="tx1"/>
                  </a:solidFill>
                  <a:latin typeface="+mn-lt"/>
                  <a:ea typeface="+mn-ea"/>
                  <a:cs typeface="+mn-cs"/>
                </a:defRPr>
              </a:lvl8pPr>
              <a:lvl9pPr marL="14747443" algn="l" defTabSz="3686861" rtl="0" eaLnBrk="1" latinLnBrk="0" hangingPunct="1">
                <a:defRPr sz="7258" kern="1200">
                  <a:solidFill>
                    <a:schemeClr val="tx1"/>
                  </a:solidFill>
                  <a:latin typeface="+mn-lt"/>
                  <a:ea typeface="+mn-ea"/>
                  <a:cs typeface="+mn-cs"/>
                </a:defRPr>
              </a:lvl9pPr>
            </a:lstStyle>
            <a:p>
              <a:pPr algn="r"/>
              <a:r>
                <a:rPr lang="en-US" sz="3200" dirty="0">
                  <a:solidFill>
                    <a:srgbClr val="58595B"/>
                  </a:solidFill>
                </a:rPr>
                <a:t>USDA is an equal opportunity provider, employer, and lender.   </a:t>
              </a:r>
            </a:p>
          </p:txBody>
        </p:sp>
        <p:pic>
          <p:nvPicPr>
            <p:cNvPr id="9" name="Picture 8">
              <a:extLst>
                <a:ext uri="{FF2B5EF4-FFF2-40B4-BE49-F238E27FC236}">
                  <a16:creationId xmlns:a16="http://schemas.microsoft.com/office/drawing/2014/main" id="{A322251E-7BEE-4C2D-ADAE-C5CE9E3C0C8E}"/>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686073" y="30669968"/>
              <a:ext cx="1448413" cy="1463040"/>
            </a:xfrm>
            <a:prstGeom prst="rect">
              <a:avLst/>
            </a:prstGeom>
          </p:spPr>
        </p:pic>
      </p:grpSp>
    </p:spTree>
    <p:extLst>
      <p:ext uri="{BB962C8B-B14F-4D97-AF65-F5344CB8AC3E}">
        <p14:creationId xmlns:p14="http://schemas.microsoft.com/office/powerpoint/2010/main" val="1437026498"/>
      </p:ext>
    </p:extLst>
  </p:cSld>
  <p:clrMap bg1="lt1" tx1="dk1" bg2="lt2" tx2="dk2" accent1="accent1" accent2="accent2" accent3="accent3" accent4="accent4" accent5="accent5" accent6="accent6" hlink="hlink" folHlink="folHlink"/>
  <p:sldLayoutIdLst>
    <p:sldLayoutId id="2147483721" r:id="rId1"/>
  </p:sldLayoutIdLst>
  <p:txStyles>
    <p:titleStyle>
      <a:lvl1pPr algn="l" defTabSz="914400" rtl="0" eaLnBrk="1" latinLnBrk="0" hangingPunct="1">
        <a:lnSpc>
          <a:spcPct val="90000"/>
        </a:lnSpc>
        <a:spcBef>
          <a:spcPct val="0"/>
        </a:spcBef>
        <a:buNone/>
        <a:defRPr sz="8800" b="1"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12" userDrawn="1">
          <p15:clr>
            <a:srgbClr val="F26B43"/>
          </p15:clr>
        </p15:guide>
        <p15:guide id="2" pos="26832" userDrawn="1">
          <p15:clr>
            <a:srgbClr val="F26B43"/>
          </p15:clr>
        </p15:guide>
        <p15:guide id="3" orient="horz" pos="19176" userDrawn="1">
          <p15:clr>
            <a:srgbClr val="F26B43"/>
          </p15:clr>
        </p15:guide>
        <p15:guide id="4" orient="horz" pos="456" userDrawn="1">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BE82082-F14D-47D9-A467-1D6E46AAFFA2}"/>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76200"/>
            <a:ext cx="43891200" cy="3657600"/>
          </a:xfrm>
          <a:prstGeom prst="rect">
            <a:avLst/>
          </a:prstGeom>
        </p:spPr>
      </p:pic>
      <p:grpSp>
        <p:nvGrpSpPr>
          <p:cNvPr id="9" name="Group 8">
            <a:extLst>
              <a:ext uri="{FF2B5EF4-FFF2-40B4-BE49-F238E27FC236}">
                <a16:creationId xmlns:a16="http://schemas.microsoft.com/office/drawing/2014/main" id="{6A3B9CF8-881F-4477-BED4-25D2A6918A9B}"/>
              </a:ext>
            </a:extLst>
          </p:cNvPr>
          <p:cNvGrpSpPr/>
          <p:nvPr userDrawn="1"/>
        </p:nvGrpSpPr>
        <p:grpSpPr>
          <a:xfrm>
            <a:off x="1686073" y="30669968"/>
            <a:ext cx="40519055" cy="1463040"/>
            <a:chOff x="1686073" y="30669968"/>
            <a:chExt cx="40519055" cy="1463040"/>
          </a:xfrm>
        </p:grpSpPr>
        <p:sp>
          <p:nvSpPr>
            <p:cNvPr id="10" name="Date Placeholder 2">
              <a:extLst>
                <a:ext uri="{FF2B5EF4-FFF2-40B4-BE49-F238E27FC236}">
                  <a16:creationId xmlns:a16="http://schemas.microsoft.com/office/drawing/2014/main" id="{106D52FB-6468-4BDC-818F-808806564D7F}"/>
                </a:ext>
              </a:extLst>
            </p:cNvPr>
            <p:cNvSpPr txBox="1">
              <a:spLocks/>
            </p:cNvSpPr>
            <p:nvPr userDrawn="1"/>
          </p:nvSpPr>
          <p:spPr>
            <a:xfrm>
              <a:off x="3484860" y="31380545"/>
              <a:ext cx="38720268" cy="752463"/>
            </a:xfrm>
            <a:prstGeom prst="rect">
              <a:avLst/>
            </a:prstGeom>
          </p:spPr>
          <p:txBody>
            <a:bodyPr/>
            <a:lstStyle>
              <a:defPPr>
                <a:defRPr lang="en-US"/>
              </a:defPPr>
              <a:lvl1pPr marL="0" algn="l" defTabSz="3686861" rtl="0" eaLnBrk="1" latinLnBrk="0" hangingPunct="1">
                <a:defRPr sz="7258" b="1" kern="1200">
                  <a:solidFill>
                    <a:srgbClr val="9ACA3C"/>
                  </a:solidFill>
                  <a:latin typeface="Arial" panose="020B0604020202020204" pitchFamily="34" charset="0"/>
                  <a:ea typeface="+mn-ea"/>
                  <a:cs typeface="Arial" panose="020B0604020202020204" pitchFamily="34" charset="0"/>
                </a:defRPr>
              </a:lvl1pPr>
              <a:lvl2pPr marL="1843430" algn="l" defTabSz="3686861" rtl="0" eaLnBrk="1" latinLnBrk="0" hangingPunct="1">
                <a:defRPr sz="7258" kern="1200">
                  <a:solidFill>
                    <a:schemeClr val="tx1"/>
                  </a:solidFill>
                  <a:latin typeface="+mn-lt"/>
                  <a:ea typeface="+mn-ea"/>
                  <a:cs typeface="+mn-cs"/>
                </a:defRPr>
              </a:lvl2pPr>
              <a:lvl3pPr marL="3686861" algn="l" defTabSz="3686861" rtl="0" eaLnBrk="1" latinLnBrk="0" hangingPunct="1">
                <a:defRPr sz="7258" kern="1200">
                  <a:solidFill>
                    <a:schemeClr val="tx1"/>
                  </a:solidFill>
                  <a:latin typeface="+mn-lt"/>
                  <a:ea typeface="+mn-ea"/>
                  <a:cs typeface="+mn-cs"/>
                </a:defRPr>
              </a:lvl3pPr>
              <a:lvl4pPr marL="5530291" algn="l" defTabSz="3686861" rtl="0" eaLnBrk="1" latinLnBrk="0" hangingPunct="1">
                <a:defRPr sz="7258" kern="1200">
                  <a:solidFill>
                    <a:schemeClr val="tx1"/>
                  </a:solidFill>
                  <a:latin typeface="+mn-lt"/>
                  <a:ea typeface="+mn-ea"/>
                  <a:cs typeface="+mn-cs"/>
                </a:defRPr>
              </a:lvl4pPr>
              <a:lvl5pPr marL="7373722" algn="l" defTabSz="3686861" rtl="0" eaLnBrk="1" latinLnBrk="0" hangingPunct="1">
                <a:defRPr sz="7258" kern="1200">
                  <a:solidFill>
                    <a:schemeClr val="tx1"/>
                  </a:solidFill>
                  <a:latin typeface="+mn-lt"/>
                  <a:ea typeface="+mn-ea"/>
                  <a:cs typeface="+mn-cs"/>
                </a:defRPr>
              </a:lvl5pPr>
              <a:lvl6pPr marL="9217152" algn="l" defTabSz="3686861" rtl="0" eaLnBrk="1" latinLnBrk="0" hangingPunct="1">
                <a:defRPr sz="7258" kern="1200">
                  <a:solidFill>
                    <a:schemeClr val="tx1"/>
                  </a:solidFill>
                  <a:latin typeface="+mn-lt"/>
                  <a:ea typeface="+mn-ea"/>
                  <a:cs typeface="+mn-cs"/>
                </a:defRPr>
              </a:lvl6pPr>
              <a:lvl7pPr marL="11060582" algn="l" defTabSz="3686861" rtl="0" eaLnBrk="1" latinLnBrk="0" hangingPunct="1">
                <a:defRPr sz="7258" kern="1200">
                  <a:solidFill>
                    <a:schemeClr val="tx1"/>
                  </a:solidFill>
                  <a:latin typeface="+mn-lt"/>
                  <a:ea typeface="+mn-ea"/>
                  <a:cs typeface="+mn-cs"/>
                </a:defRPr>
              </a:lvl7pPr>
              <a:lvl8pPr marL="12904013" algn="l" defTabSz="3686861" rtl="0" eaLnBrk="1" latinLnBrk="0" hangingPunct="1">
                <a:defRPr sz="7258" kern="1200">
                  <a:solidFill>
                    <a:schemeClr val="tx1"/>
                  </a:solidFill>
                  <a:latin typeface="+mn-lt"/>
                  <a:ea typeface="+mn-ea"/>
                  <a:cs typeface="+mn-cs"/>
                </a:defRPr>
              </a:lvl8pPr>
              <a:lvl9pPr marL="14747443" algn="l" defTabSz="3686861" rtl="0" eaLnBrk="1" latinLnBrk="0" hangingPunct="1">
                <a:defRPr sz="7258" kern="1200">
                  <a:solidFill>
                    <a:schemeClr val="tx1"/>
                  </a:solidFill>
                  <a:latin typeface="+mn-lt"/>
                  <a:ea typeface="+mn-ea"/>
                  <a:cs typeface="+mn-cs"/>
                </a:defRPr>
              </a:lvl9pPr>
            </a:lstStyle>
            <a:p>
              <a:pPr algn="r"/>
              <a:r>
                <a:rPr lang="en-US" sz="3200" dirty="0">
                  <a:solidFill>
                    <a:srgbClr val="58595B"/>
                  </a:solidFill>
                </a:rPr>
                <a:t>USDA is an equal opportunity provider, employer, and lender.   </a:t>
              </a:r>
            </a:p>
          </p:txBody>
        </p:sp>
        <p:pic>
          <p:nvPicPr>
            <p:cNvPr id="11" name="Picture 10">
              <a:extLst>
                <a:ext uri="{FF2B5EF4-FFF2-40B4-BE49-F238E27FC236}">
                  <a16:creationId xmlns:a16="http://schemas.microsoft.com/office/drawing/2014/main" id="{407D6029-FA19-48F7-83E4-D6742EE546D8}"/>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686073" y="30669968"/>
              <a:ext cx="1448413" cy="1463040"/>
            </a:xfrm>
            <a:prstGeom prst="rect">
              <a:avLst/>
            </a:prstGeom>
          </p:spPr>
        </p:pic>
      </p:grpSp>
    </p:spTree>
    <p:extLst>
      <p:ext uri="{BB962C8B-B14F-4D97-AF65-F5344CB8AC3E}">
        <p14:creationId xmlns:p14="http://schemas.microsoft.com/office/powerpoint/2010/main" val="1624569462"/>
      </p:ext>
    </p:extLst>
  </p:cSld>
  <p:clrMap bg1="lt1" tx1="dk1" bg2="lt2" tx2="dk2" accent1="accent1" accent2="accent2" accent3="accent3" accent4="accent4" accent5="accent5" accent6="accent6" hlink="hlink" folHlink="folHlink"/>
  <p:sldLayoutIdLst>
    <p:sldLayoutId id="2147483728" r:id="rId1"/>
  </p:sldLayoutIdLst>
  <p:txStyles>
    <p:titleStyle>
      <a:lvl1pPr algn="l" defTabSz="914400" rtl="0" eaLnBrk="1" latinLnBrk="0" hangingPunct="1">
        <a:lnSpc>
          <a:spcPct val="90000"/>
        </a:lnSpc>
        <a:spcBef>
          <a:spcPct val="0"/>
        </a:spcBef>
        <a:buNone/>
        <a:defRPr sz="8800" b="1"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864" userDrawn="1">
          <p15:clr>
            <a:srgbClr val="F26B43"/>
          </p15:clr>
        </p15:guide>
        <p15:guide id="2" pos="26856" userDrawn="1">
          <p15:clr>
            <a:srgbClr val="F26B43"/>
          </p15:clr>
        </p15:guide>
        <p15:guide id="3" orient="horz" pos="19176" userDrawn="1">
          <p15:clr>
            <a:srgbClr val="F26B43"/>
          </p15:clr>
        </p15:guide>
        <p15:guide id="4" orient="horz" pos="2328" userDrawn="1">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F5DFC52-F1A9-4DEA-877D-46C720A96795}"/>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r="80888"/>
          <a:stretch/>
        </p:blipFill>
        <p:spPr>
          <a:xfrm>
            <a:off x="0" y="0"/>
            <a:ext cx="8388626" cy="3657600"/>
          </a:xfrm>
          <a:prstGeom prst="rect">
            <a:avLst/>
          </a:prstGeom>
        </p:spPr>
      </p:pic>
      <p:grpSp>
        <p:nvGrpSpPr>
          <p:cNvPr id="9" name="Group 8">
            <a:extLst>
              <a:ext uri="{FF2B5EF4-FFF2-40B4-BE49-F238E27FC236}">
                <a16:creationId xmlns:a16="http://schemas.microsoft.com/office/drawing/2014/main" id="{CB8CA5D6-3886-406F-9EF3-FB7CDEEEB091}"/>
              </a:ext>
            </a:extLst>
          </p:cNvPr>
          <p:cNvGrpSpPr/>
          <p:nvPr userDrawn="1"/>
        </p:nvGrpSpPr>
        <p:grpSpPr>
          <a:xfrm>
            <a:off x="1686073" y="30669968"/>
            <a:ext cx="40519055" cy="1463040"/>
            <a:chOff x="1686073" y="30669968"/>
            <a:chExt cx="40519055" cy="1463040"/>
          </a:xfrm>
        </p:grpSpPr>
        <p:sp>
          <p:nvSpPr>
            <p:cNvPr id="10" name="Date Placeholder 2">
              <a:extLst>
                <a:ext uri="{FF2B5EF4-FFF2-40B4-BE49-F238E27FC236}">
                  <a16:creationId xmlns:a16="http://schemas.microsoft.com/office/drawing/2014/main" id="{44678545-7291-4C47-A908-C40067BBEE82}"/>
                </a:ext>
              </a:extLst>
            </p:cNvPr>
            <p:cNvSpPr txBox="1">
              <a:spLocks/>
            </p:cNvSpPr>
            <p:nvPr userDrawn="1"/>
          </p:nvSpPr>
          <p:spPr>
            <a:xfrm>
              <a:off x="3484860" y="31505236"/>
              <a:ext cx="38720268" cy="627772"/>
            </a:xfrm>
            <a:prstGeom prst="rect">
              <a:avLst/>
            </a:prstGeom>
          </p:spPr>
          <p:txBody>
            <a:bodyPr/>
            <a:lstStyle>
              <a:defPPr>
                <a:defRPr lang="en-US"/>
              </a:defPPr>
              <a:lvl1pPr marL="0" algn="l" defTabSz="3686861" rtl="0" eaLnBrk="1" latinLnBrk="0" hangingPunct="1">
                <a:defRPr sz="7258" b="1" kern="1200">
                  <a:solidFill>
                    <a:srgbClr val="9ACA3C"/>
                  </a:solidFill>
                  <a:latin typeface="Arial" panose="020B0604020202020204" pitchFamily="34" charset="0"/>
                  <a:ea typeface="+mn-ea"/>
                  <a:cs typeface="Arial" panose="020B0604020202020204" pitchFamily="34" charset="0"/>
                </a:defRPr>
              </a:lvl1pPr>
              <a:lvl2pPr marL="1843430" algn="l" defTabSz="3686861" rtl="0" eaLnBrk="1" latinLnBrk="0" hangingPunct="1">
                <a:defRPr sz="7258" kern="1200">
                  <a:solidFill>
                    <a:schemeClr val="tx1"/>
                  </a:solidFill>
                  <a:latin typeface="+mn-lt"/>
                  <a:ea typeface="+mn-ea"/>
                  <a:cs typeface="+mn-cs"/>
                </a:defRPr>
              </a:lvl2pPr>
              <a:lvl3pPr marL="3686861" algn="l" defTabSz="3686861" rtl="0" eaLnBrk="1" latinLnBrk="0" hangingPunct="1">
                <a:defRPr sz="7258" kern="1200">
                  <a:solidFill>
                    <a:schemeClr val="tx1"/>
                  </a:solidFill>
                  <a:latin typeface="+mn-lt"/>
                  <a:ea typeface="+mn-ea"/>
                  <a:cs typeface="+mn-cs"/>
                </a:defRPr>
              </a:lvl3pPr>
              <a:lvl4pPr marL="5530291" algn="l" defTabSz="3686861" rtl="0" eaLnBrk="1" latinLnBrk="0" hangingPunct="1">
                <a:defRPr sz="7258" kern="1200">
                  <a:solidFill>
                    <a:schemeClr val="tx1"/>
                  </a:solidFill>
                  <a:latin typeface="+mn-lt"/>
                  <a:ea typeface="+mn-ea"/>
                  <a:cs typeface="+mn-cs"/>
                </a:defRPr>
              </a:lvl4pPr>
              <a:lvl5pPr marL="7373722" algn="l" defTabSz="3686861" rtl="0" eaLnBrk="1" latinLnBrk="0" hangingPunct="1">
                <a:defRPr sz="7258" kern="1200">
                  <a:solidFill>
                    <a:schemeClr val="tx1"/>
                  </a:solidFill>
                  <a:latin typeface="+mn-lt"/>
                  <a:ea typeface="+mn-ea"/>
                  <a:cs typeface="+mn-cs"/>
                </a:defRPr>
              </a:lvl5pPr>
              <a:lvl6pPr marL="9217152" algn="l" defTabSz="3686861" rtl="0" eaLnBrk="1" latinLnBrk="0" hangingPunct="1">
                <a:defRPr sz="7258" kern="1200">
                  <a:solidFill>
                    <a:schemeClr val="tx1"/>
                  </a:solidFill>
                  <a:latin typeface="+mn-lt"/>
                  <a:ea typeface="+mn-ea"/>
                  <a:cs typeface="+mn-cs"/>
                </a:defRPr>
              </a:lvl6pPr>
              <a:lvl7pPr marL="11060582" algn="l" defTabSz="3686861" rtl="0" eaLnBrk="1" latinLnBrk="0" hangingPunct="1">
                <a:defRPr sz="7258" kern="1200">
                  <a:solidFill>
                    <a:schemeClr val="tx1"/>
                  </a:solidFill>
                  <a:latin typeface="+mn-lt"/>
                  <a:ea typeface="+mn-ea"/>
                  <a:cs typeface="+mn-cs"/>
                </a:defRPr>
              </a:lvl7pPr>
              <a:lvl8pPr marL="12904013" algn="l" defTabSz="3686861" rtl="0" eaLnBrk="1" latinLnBrk="0" hangingPunct="1">
                <a:defRPr sz="7258" kern="1200">
                  <a:solidFill>
                    <a:schemeClr val="tx1"/>
                  </a:solidFill>
                  <a:latin typeface="+mn-lt"/>
                  <a:ea typeface="+mn-ea"/>
                  <a:cs typeface="+mn-cs"/>
                </a:defRPr>
              </a:lvl8pPr>
              <a:lvl9pPr marL="14747443" algn="l" defTabSz="3686861" rtl="0" eaLnBrk="1" latinLnBrk="0" hangingPunct="1">
                <a:defRPr sz="7258" kern="1200">
                  <a:solidFill>
                    <a:schemeClr val="tx1"/>
                  </a:solidFill>
                  <a:latin typeface="+mn-lt"/>
                  <a:ea typeface="+mn-ea"/>
                  <a:cs typeface="+mn-cs"/>
                </a:defRPr>
              </a:lvl9pPr>
            </a:lstStyle>
            <a:p>
              <a:pPr algn="r"/>
              <a:r>
                <a:rPr lang="en-US" sz="3200" dirty="0">
                  <a:solidFill>
                    <a:srgbClr val="58595B"/>
                  </a:solidFill>
                </a:rPr>
                <a:t>USDA is an equal opportunity provider, employer, and lender.   </a:t>
              </a:r>
            </a:p>
          </p:txBody>
        </p:sp>
        <p:pic>
          <p:nvPicPr>
            <p:cNvPr id="11" name="Picture 10">
              <a:extLst>
                <a:ext uri="{FF2B5EF4-FFF2-40B4-BE49-F238E27FC236}">
                  <a16:creationId xmlns:a16="http://schemas.microsoft.com/office/drawing/2014/main" id="{BF61D060-4C5C-4EBD-B270-68E8F4FAB35D}"/>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686073" y="30669968"/>
              <a:ext cx="1448413" cy="1463040"/>
            </a:xfrm>
            <a:prstGeom prst="rect">
              <a:avLst/>
            </a:prstGeom>
          </p:spPr>
        </p:pic>
      </p:grpSp>
    </p:spTree>
    <p:extLst>
      <p:ext uri="{BB962C8B-B14F-4D97-AF65-F5344CB8AC3E}">
        <p14:creationId xmlns:p14="http://schemas.microsoft.com/office/powerpoint/2010/main" val="814302850"/>
      </p:ext>
    </p:extLst>
  </p:cSld>
  <p:clrMap bg1="lt1" tx1="dk1" bg2="lt2" tx2="dk2" accent1="accent1" accent2="accent2" accent3="accent3" accent4="accent4" accent5="accent5" accent6="accent6" hlink="hlink" folHlink="folHlink"/>
  <p:sldLayoutIdLst>
    <p:sldLayoutId id="214748373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840" userDrawn="1">
          <p15:clr>
            <a:srgbClr val="F26B43"/>
          </p15:clr>
        </p15:guide>
        <p15:guide id="2" pos="26856" userDrawn="1">
          <p15:clr>
            <a:srgbClr val="F26B43"/>
          </p15:clr>
        </p15:guide>
        <p15:guide id="3" orient="horz" pos="19128" userDrawn="1">
          <p15:clr>
            <a:srgbClr val="F26B43"/>
          </p15:clr>
        </p15:guide>
        <p15:guide id="4" orient="horz" pos="432" userDrawn="1">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F6C6996-30F2-46F5-A73C-41A6B9A4CCC6}"/>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32648"/>
            <a:ext cx="43891200" cy="3657600"/>
          </a:xfrm>
          <a:prstGeom prst="rect">
            <a:avLst/>
          </a:prstGeom>
        </p:spPr>
      </p:pic>
      <p:grpSp>
        <p:nvGrpSpPr>
          <p:cNvPr id="9" name="Group 8">
            <a:extLst>
              <a:ext uri="{FF2B5EF4-FFF2-40B4-BE49-F238E27FC236}">
                <a16:creationId xmlns:a16="http://schemas.microsoft.com/office/drawing/2014/main" id="{B1F46645-F7F4-46B2-A5CE-700925DAC9F3}"/>
              </a:ext>
            </a:extLst>
          </p:cNvPr>
          <p:cNvGrpSpPr/>
          <p:nvPr userDrawn="1"/>
        </p:nvGrpSpPr>
        <p:grpSpPr>
          <a:xfrm>
            <a:off x="1686073" y="30669968"/>
            <a:ext cx="40519055" cy="1463040"/>
            <a:chOff x="1686073" y="30669968"/>
            <a:chExt cx="40519055" cy="1463040"/>
          </a:xfrm>
        </p:grpSpPr>
        <p:sp>
          <p:nvSpPr>
            <p:cNvPr id="10" name="Date Placeholder 2">
              <a:extLst>
                <a:ext uri="{FF2B5EF4-FFF2-40B4-BE49-F238E27FC236}">
                  <a16:creationId xmlns:a16="http://schemas.microsoft.com/office/drawing/2014/main" id="{AA4A5336-D0A2-40B1-A047-BBD19BBE7C9B}"/>
                </a:ext>
              </a:extLst>
            </p:cNvPr>
            <p:cNvSpPr txBox="1">
              <a:spLocks/>
            </p:cNvSpPr>
            <p:nvPr userDrawn="1"/>
          </p:nvSpPr>
          <p:spPr>
            <a:xfrm>
              <a:off x="3484860" y="31463672"/>
              <a:ext cx="38720268" cy="669335"/>
            </a:xfrm>
            <a:prstGeom prst="rect">
              <a:avLst/>
            </a:prstGeom>
          </p:spPr>
          <p:txBody>
            <a:bodyPr/>
            <a:lstStyle>
              <a:defPPr>
                <a:defRPr lang="en-US"/>
              </a:defPPr>
              <a:lvl1pPr marL="0" algn="l" defTabSz="3686861" rtl="0" eaLnBrk="1" latinLnBrk="0" hangingPunct="1">
                <a:defRPr sz="7258" b="1" kern="1200">
                  <a:solidFill>
                    <a:srgbClr val="9ACA3C"/>
                  </a:solidFill>
                  <a:latin typeface="Arial" panose="020B0604020202020204" pitchFamily="34" charset="0"/>
                  <a:ea typeface="+mn-ea"/>
                  <a:cs typeface="Arial" panose="020B0604020202020204" pitchFamily="34" charset="0"/>
                </a:defRPr>
              </a:lvl1pPr>
              <a:lvl2pPr marL="1843430" algn="l" defTabSz="3686861" rtl="0" eaLnBrk="1" latinLnBrk="0" hangingPunct="1">
                <a:defRPr sz="7258" kern="1200">
                  <a:solidFill>
                    <a:schemeClr val="tx1"/>
                  </a:solidFill>
                  <a:latin typeface="+mn-lt"/>
                  <a:ea typeface="+mn-ea"/>
                  <a:cs typeface="+mn-cs"/>
                </a:defRPr>
              </a:lvl2pPr>
              <a:lvl3pPr marL="3686861" algn="l" defTabSz="3686861" rtl="0" eaLnBrk="1" latinLnBrk="0" hangingPunct="1">
                <a:defRPr sz="7258" kern="1200">
                  <a:solidFill>
                    <a:schemeClr val="tx1"/>
                  </a:solidFill>
                  <a:latin typeface="+mn-lt"/>
                  <a:ea typeface="+mn-ea"/>
                  <a:cs typeface="+mn-cs"/>
                </a:defRPr>
              </a:lvl3pPr>
              <a:lvl4pPr marL="5530291" algn="l" defTabSz="3686861" rtl="0" eaLnBrk="1" latinLnBrk="0" hangingPunct="1">
                <a:defRPr sz="7258" kern="1200">
                  <a:solidFill>
                    <a:schemeClr val="tx1"/>
                  </a:solidFill>
                  <a:latin typeface="+mn-lt"/>
                  <a:ea typeface="+mn-ea"/>
                  <a:cs typeface="+mn-cs"/>
                </a:defRPr>
              </a:lvl4pPr>
              <a:lvl5pPr marL="7373722" algn="l" defTabSz="3686861" rtl="0" eaLnBrk="1" latinLnBrk="0" hangingPunct="1">
                <a:defRPr sz="7258" kern="1200">
                  <a:solidFill>
                    <a:schemeClr val="tx1"/>
                  </a:solidFill>
                  <a:latin typeface="+mn-lt"/>
                  <a:ea typeface="+mn-ea"/>
                  <a:cs typeface="+mn-cs"/>
                </a:defRPr>
              </a:lvl5pPr>
              <a:lvl6pPr marL="9217152" algn="l" defTabSz="3686861" rtl="0" eaLnBrk="1" latinLnBrk="0" hangingPunct="1">
                <a:defRPr sz="7258" kern="1200">
                  <a:solidFill>
                    <a:schemeClr val="tx1"/>
                  </a:solidFill>
                  <a:latin typeface="+mn-lt"/>
                  <a:ea typeface="+mn-ea"/>
                  <a:cs typeface="+mn-cs"/>
                </a:defRPr>
              </a:lvl6pPr>
              <a:lvl7pPr marL="11060582" algn="l" defTabSz="3686861" rtl="0" eaLnBrk="1" latinLnBrk="0" hangingPunct="1">
                <a:defRPr sz="7258" kern="1200">
                  <a:solidFill>
                    <a:schemeClr val="tx1"/>
                  </a:solidFill>
                  <a:latin typeface="+mn-lt"/>
                  <a:ea typeface="+mn-ea"/>
                  <a:cs typeface="+mn-cs"/>
                </a:defRPr>
              </a:lvl7pPr>
              <a:lvl8pPr marL="12904013" algn="l" defTabSz="3686861" rtl="0" eaLnBrk="1" latinLnBrk="0" hangingPunct="1">
                <a:defRPr sz="7258" kern="1200">
                  <a:solidFill>
                    <a:schemeClr val="tx1"/>
                  </a:solidFill>
                  <a:latin typeface="+mn-lt"/>
                  <a:ea typeface="+mn-ea"/>
                  <a:cs typeface="+mn-cs"/>
                </a:defRPr>
              </a:lvl8pPr>
              <a:lvl9pPr marL="14747443" algn="l" defTabSz="3686861" rtl="0" eaLnBrk="1" latinLnBrk="0" hangingPunct="1">
                <a:defRPr sz="7258" kern="1200">
                  <a:solidFill>
                    <a:schemeClr val="tx1"/>
                  </a:solidFill>
                  <a:latin typeface="+mn-lt"/>
                  <a:ea typeface="+mn-ea"/>
                  <a:cs typeface="+mn-cs"/>
                </a:defRPr>
              </a:lvl9pPr>
            </a:lstStyle>
            <a:p>
              <a:pPr algn="r"/>
              <a:r>
                <a:rPr lang="en-US" sz="3200" dirty="0">
                  <a:solidFill>
                    <a:srgbClr val="58595B"/>
                  </a:solidFill>
                </a:rPr>
                <a:t>USDA is an equal opportunity provider, employer, and lender.   </a:t>
              </a:r>
            </a:p>
          </p:txBody>
        </p:sp>
        <p:pic>
          <p:nvPicPr>
            <p:cNvPr id="11" name="Picture 10">
              <a:extLst>
                <a:ext uri="{FF2B5EF4-FFF2-40B4-BE49-F238E27FC236}">
                  <a16:creationId xmlns:a16="http://schemas.microsoft.com/office/drawing/2014/main" id="{C632D82A-3AAB-43A9-BDA8-1913AF14402D}"/>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686073" y="30669968"/>
              <a:ext cx="1448413" cy="1463040"/>
            </a:xfrm>
            <a:prstGeom prst="rect">
              <a:avLst/>
            </a:prstGeom>
          </p:spPr>
        </p:pic>
      </p:grpSp>
    </p:spTree>
    <p:extLst>
      <p:ext uri="{BB962C8B-B14F-4D97-AF65-F5344CB8AC3E}">
        <p14:creationId xmlns:p14="http://schemas.microsoft.com/office/powerpoint/2010/main" val="3879548369"/>
      </p:ext>
    </p:extLst>
  </p:cSld>
  <p:clrMap bg1="lt1" tx1="dk1" bg2="lt2" tx2="dk2" accent1="accent1" accent2="accent2" accent3="accent3" accent4="accent4" accent5="accent5" accent6="accent6" hlink="hlink" folHlink="folHlink"/>
  <p:sldLayoutIdLst>
    <p:sldLayoutId id="2147483742"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864" userDrawn="1">
          <p15:clr>
            <a:srgbClr val="F26B43"/>
          </p15:clr>
        </p15:guide>
        <p15:guide id="2" pos="26808" userDrawn="1">
          <p15:clr>
            <a:srgbClr val="F26B43"/>
          </p15:clr>
        </p15:guide>
        <p15:guide id="3" orient="horz" pos="19176" userDrawn="1">
          <p15:clr>
            <a:srgbClr val="F26B43"/>
          </p15:clr>
        </p15:guide>
        <p15:guide id="4" orient="horz" pos="2352" userDrawn="1">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146BE63-035B-4596-A779-C94C6632427D}"/>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r="80888"/>
          <a:stretch/>
        </p:blipFill>
        <p:spPr>
          <a:xfrm>
            <a:off x="0" y="0"/>
            <a:ext cx="8388626" cy="3657600"/>
          </a:xfrm>
          <a:prstGeom prst="rect">
            <a:avLst/>
          </a:prstGeom>
        </p:spPr>
      </p:pic>
      <p:grpSp>
        <p:nvGrpSpPr>
          <p:cNvPr id="6" name="Group 5">
            <a:extLst>
              <a:ext uri="{FF2B5EF4-FFF2-40B4-BE49-F238E27FC236}">
                <a16:creationId xmlns:a16="http://schemas.microsoft.com/office/drawing/2014/main" id="{307975D0-3EC0-4360-B088-0746F18AD85C}"/>
              </a:ext>
            </a:extLst>
          </p:cNvPr>
          <p:cNvGrpSpPr/>
          <p:nvPr userDrawn="1"/>
        </p:nvGrpSpPr>
        <p:grpSpPr>
          <a:xfrm>
            <a:off x="1686073" y="30669968"/>
            <a:ext cx="40947827" cy="1463040"/>
            <a:chOff x="1686073" y="30669968"/>
            <a:chExt cx="40947827" cy="1463040"/>
          </a:xfrm>
        </p:grpSpPr>
        <p:sp>
          <p:nvSpPr>
            <p:cNvPr id="7" name="Date Placeholder 2">
              <a:extLst>
                <a:ext uri="{FF2B5EF4-FFF2-40B4-BE49-F238E27FC236}">
                  <a16:creationId xmlns:a16="http://schemas.microsoft.com/office/drawing/2014/main" id="{522B2ABC-4BA9-4B52-9BE2-A53E8A1CB1CA}"/>
                </a:ext>
              </a:extLst>
            </p:cNvPr>
            <p:cNvSpPr txBox="1">
              <a:spLocks/>
            </p:cNvSpPr>
            <p:nvPr userDrawn="1"/>
          </p:nvSpPr>
          <p:spPr>
            <a:xfrm>
              <a:off x="3484859" y="31546800"/>
              <a:ext cx="39149041" cy="586208"/>
            </a:xfrm>
            <a:prstGeom prst="rect">
              <a:avLst/>
            </a:prstGeom>
          </p:spPr>
          <p:txBody>
            <a:bodyPr/>
            <a:lstStyle>
              <a:defPPr>
                <a:defRPr lang="en-US"/>
              </a:defPPr>
              <a:lvl1pPr marL="0" algn="l" defTabSz="3686861" rtl="0" eaLnBrk="1" latinLnBrk="0" hangingPunct="1">
                <a:defRPr sz="7258" b="1" kern="1200">
                  <a:solidFill>
                    <a:srgbClr val="9ACA3C"/>
                  </a:solidFill>
                  <a:latin typeface="Arial" panose="020B0604020202020204" pitchFamily="34" charset="0"/>
                  <a:ea typeface="+mn-ea"/>
                  <a:cs typeface="Arial" panose="020B0604020202020204" pitchFamily="34" charset="0"/>
                </a:defRPr>
              </a:lvl1pPr>
              <a:lvl2pPr marL="1843430" algn="l" defTabSz="3686861" rtl="0" eaLnBrk="1" latinLnBrk="0" hangingPunct="1">
                <a:defRPr sz="7258" kern="1200">
                  <a:solidFill>
                    <a:schemeClr val="tx1"/>
                  </a:solidFill>
                  <a:latin typeface="+mn-lt"/>
                  <a:ea typeface="+mn-ea"/>
                  <a:cs typeface="+mn-cs"/>
                </a:defRPr>
              </a:lvl2pPr>
              <a:lvl3pPr marL="3686861" algn="l" defTabSz="3686861" rtl="0" eaLnBrk="1" latinLnBrk="0" hangingPunct="1">
                <a:defRPr sz="7258" kern="1200">
                  <a:solidFill>
                    <a:schemeClr val="tx1"/>
                  </a:solidFill>
                  <a:latin typeface="+mn-lt"/>
                  <a:ea typeface="+mn-ea"/>
                  <a:cs typeface="+mn-cs"/>
                </a:defRPr>
              </a:lvl3pPr>
              <a:lvl4pPr marL="5530291" algn="l" defTabSz="3686861" rtl="0" eaLnBrk="1" latinLnBrk="0" hangingPunct="1">
                <a:defRPr sz="7258" kern="1200">
                  <a:solidFill>
                    <a:schemeClr val="tx1"/>
                  </a:solidFill>
                  <a:latin typeface="+mn-lt"/>
                  <a:ea typeface="+mn-ea"/>
                  <a:cs typeface="+mn-cs"/>
                </a:defRPr>
              </a:lvl4pPr>
              <a:lvl5pPr marL="7373722" algn="l" defTabSz="3686861" rtl="0" eaLnBrk="1" latinLnBrk="0" hangingPunct="1">
                <a:defRPr sz="7258" kern="1200">
                  <a:solidFill>
                    <a:schemeClr val="tx1"/>
                  </a:solidFill>
                  <a:latin typeface="+mn-lt"/>
                  <a:ea typeface="+mn-ea"/>
                  <a:cs typeface="+mn-cs"/>
                </a:defRPr>
              </a:lvl5pPr>
              <a:lvl6pPr marL="9217152" algn="l" defTabSz="3686861" rtl="0" eaLnBrk="1" latinLnBrk="0" hangingPunct="1">
                <a:defRPr sz="7258" kern="1200">
                  <a:solidFill>
                    <a:schemeClr val="tx1"/>
                  </a:solidFill>
                  <a:latin typeface="+mn-lt"/>
                  <a:ea typeface="+mn-ea"/>
                  <a:cs typeface="+mn-cs"/>
                </a:defRPr>
              </a:lvl6pPr>
              <a:lvl7pPr marL="11060582" algn="l" defTabSz="3686861" rtl="0" eaLnBrk="1" latinLnBrk="0" hangingPunct="1">
                <a:defRPr sz="7258" kern="1200">
                  <a:solidFill>
                    <a:schemeClr val="tx1"/>
                  </a:solidFill>
                  <a:latin typeface="+mn-lt"/>
                  <a:ea typeface="+mn-ea"/>
                  <a:cs typeface="+mn-cs"/>
                </a:defRPr>
              </a:lvl7pPr>
              <a:lvl8pPr marL="12904013" algn="l" defTabSz="3686861" rtl="0" eaLnBrk="1" latinLnBrk="0" hangingPunct="1">
                <a:defRPr sz="7258" kern="1200">
                  <a:solidFill>
                    <a:schemeClr val="tx1"/>
                  </a:solidFill>
                  <a:latin typeface="+mn-lt"/>
                  <a:ea typeface="+mn-ea"/>
                  <a:cs typeface="+mn-cs"/>
                </a:defRPr>
              </a:lvl8pPr>
              <a:lvl9pPr marL="14747443" algn="l" defTabSz="3686861" rtl="0" eaLnBrk="1" latinLnBrk="0" hangingPunct="1">
                <a:defRPr sz="7258" kern="1200">
                  <a:solidFill>
                    <a:schemeClr val="tx1"/>
                  </a:solidFill>
                  <a:latin typeface="+mn-lt"/>
                  <a:ea typeface="+mn-ea"/>
                  <a:cs typeface="+mn-cs"/>
                </a:defRPr>
              </a:lvl9pPr>
            </a:lstStyle>
            <a:p>
              <a:pPr algn="r"/>
              <a:r>
                <a:rPr lang="en-US" sz="3200" dirty="0">
                  <a:solidFill>
                    <a:srgbClr val="58595B"/>
                  </a:solidFill>
                </a:rPr>
                <a:t>USDA is an equal opportunity provider, employer, and lender.   </a:t>
              </a:r>
            </a:p>
          </p:txBody>
        </p:sp>
        <p:pic>
          <p:nvPicPr>
            <p:cNvPr id="9" name="Picture 8">
              <a:extLst>
                <a:ext uri="{FF2B5EF4-FFF2-40B4-BE49-F238E27FC236}">
                  <a16:creationId xmlns:a16="http://schemas.microsoft.com/office/drawing/2014/main" id="{68D63654-AE53-400F-8964-1CE493CE39AF}"/>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686073" y="30669968"/>
              <a:ext cx="1448413" cy="1463040"/>
            </a:xfrm>
            <a:prstGeom prst="rect">
              <a:avLst/>
            </a:prstGeom>
          </p:spPr>
        </p:pic>
      </p:grpSp>
    </p:spTree>
    <p:extLst>
      <p:ext uri="{BB962C8B-B14F-4D97-AF65-F5344CB8AC3E}">
        <p14:creationId xmlns:p14="http://schemas.microsoft.com/office/powerpoint/2010/main" val="3162809121"/>
      </p:ext>
    </p:extLst>
  </p:cSld>
  <p:clrMap bg1="lt1" tx1="dk1" bg2="lt2" tx2="dk2" accent1="accent1" accent2="accent2" accent3="accent3" accent4="accent4" accent5="accent5" accent6="accent6" hlink="hlink" folHlink="folHlink"/>
  <p:sldLayoutIdLst>
    <p:sldLayoutId id="214748374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864" userDrawn="1">
          <p15:clr>
            <a:srgbClr val="F26B43"/>
          </p15:clr>
        </p15:guide>
        <p15:guide id="2" pos="26856" userDrawn="1">
          <p15:clr>
            <a:srgbClr val="F26B43"/>
          </p15:clr>
        </p15:guide>
        <p15:guide id="3" orient="horz" pos="19128" userDrawn="1">
          <p15:clr>
            <a:srgbClr val="F26B43"/>
          </p15:clr>
        </p15:guide>
        <p15:guide id="4" orient="horz" pos="480"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9.xml"/><Relationship Id="rId6" Type="http://schemas.openxmlformats.org/officeDocument/2006/relationships/image" Target="../media/image15.pn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27AE4C7-E3EE-41DE-9D74-07465643D04E}"/>
              </a:ext>
            </a:extLst>
          </p:cNvPr>
          <p:cNvSpPr>
            <a:spLocks noGrp="1"/>
          </p:cNvSpPr>
          <p:nvPr>
            <p:ph type="title"/>
          </p:nvPr>
        </p:nvSpPr>
        <p:spPr>
          <a:xfrm>
            <a:off x="9263271" y="553833"/>
            <a:ext cx="33370629" cy="2821057"/>
          </a:xfrm>
        </p:spPr>
        <p:txBody>
          <a:bodyPr/>
          <a:lstStyle/>
          <a:p>
            <a:r>
              <a:rPr lang="en-US" dirty="0"/>
              <a:t>The Ecological Relevance of Parameter Choice</a:t>
            </a:r>
            <a:br>
              <a:rPr lang="en-US" dirty="0"/>
            </a:br>
            <a:r>
              <a:rPr lang="en-US" dirty="0"/>
              <a:t>in Describing Climate</a:t>
            </a:r>
            <a:br>
              <a:rPr lang="en-US" dirty="0"/>
            </a:br>
            <a:endParaRPr lang="en-US" dirty="0"/>
          </a:p>
        </p:txBody>
      </p:sp>
      <p:sp>
        <p:nvSpPr>
          <p:cNvPr id="5" name="TextBox 4">
            <a:extLst>
              <a:ext uri="{FF2B5EF4-FFF2-40B4-BE49-F238E27FC236}">
                <a16:creationId xmlns:a16="http://schemas.microsoft.com/office/drawing/2014/main" id="{C6DDAC39-A684-4786-B382-3A7470CBCB1B}"/>
              </a:ext>
            </a:extLst>
          </p:cNvPr>
          <p:cNvSpPr txBox="1"/>
          <p:nvPr/>
        </p:nvSpPr>
        <p:spPr>
          <a:xfrm>
            <a:off x="3872683" y="31367895"/>
            <a:ext cx="23281022" cy="707886"/>
          </a:xfrm>
          <a:prstGeom prst="rect">
            <a:avLst/>
          </a:prstGeom>
          <a:noFill/>
        </p:spPr>
        <p:txBody>
          <a:bodyPr wrap="square" rtlCol="0">
            <a:spAutoFit/>
          </a:bodyPr>
          <a:lstStyle/>
          <a:p>
            <a:r>
              <a:rPr lang="en-US" sz="4000" dirty="0">
                <a:solidFill>
                  <a:srgbClr val="58595B"/>
                </a:solidFill>
                <a:latin typeface="Arial"/>
              </a:rPr>
              <a:t>Natural Resources Conservation Service  </a:t>
            </a:r>
            <a:r>
              <a:rPr lang="en-US" sz="4000" dirty="0">
                <a:solidFill>
                  <a:srgbClr val="58595B"/>
                </a:solidFill>
                <a:latin typeface="Wingdings" panose="05000000000000000000" pitchFamily="2" charset="2"/>
              </a:rPr>
              <a:t>l</a:t>
            </a:r>
            <a:r>
              <a:rPr lang="en-US" sz="4000" dirty="0">
                <a:solidFill>
                  <a:srgbClr val="58595B"/>
                </a:solidFill>
                <a:latin typeface="Arial"/>
              </a:rPr>
              <a:t>  Soil and Plant Science Division  </a:t>
            </a:r>
            <a:r>
              <a:rPr lang="en-US" sz="4000" dirty="0">
                <a:solidFill>
                  <a:srgbClr val="58595B"/>
                </a:solidFill>
                <a:latin typeface="Wingdings" panose="05000000000000000000" pitchFamily="2" charset="2"/>
              </a:rPr>
              <a:t>l</a:t>
            </a:r>
            <a:r>
              <a:rPr lang="en-US" sz="4000" dirty="0">
                <a:solidFill>
                  <a:srgbClr val="58595B"/>
                </a:solidFill>
                <a:latin typeface="Arial"/>
              </a:rPr>
              <a:t>  nrcs.usda.gov/soils</a:t>
            </a:r>
          </a:p>
        </p:txBody>
      </p:sp>
      <p:sp>
        <p:nvSpPr>
          <p:cNvPr id="7" name="Instructions">
            <a:extLst>
              <a:ext uri="{FF2B5EF4-FFF2-40B4-BE49-F238E27FC236}">
                <a16:creationId xmlns:a16="http://schemas.microsoft.com/office/drawing/2014/main" id="{F2DFFA1A-70AA-41C9-8C9B-5B7DFC629FE9}"/>
              </a:ext>
            </a:extLst>
          </p:cNvPr>
          <p:cNvSpPr/>
          <p:nvPr/>
        </p:nvSpPr>
        <p:spPr>
          <a:xfrm>
            <a:off x="44224681" y="7568"/>
            <a:ext cx="12447270" cy="329184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74320" rIns="274320" rtlCol="0" anchor="t"/>
          <a:lstStyle/>
          <a:p>
            <a:pPr lvl="0">
              <a:spcBef>
                <a:spcPts val="1200"/>
              </a:spcBef>
            </a:pPr>
            <a:r>
              <a:rPr sz="9600" dirty="0">
                <a:solidFill>
                  <a:prstClr val="white">
                    <a:lumMod val="50000"/>
                  </a:prstClr>
                </a:solidFill>
                <a:latin typeface="Calibri Light" panose="020F0302020204030204" pitchFamily="34" charset="0"/>
                <a:cs typeface="Calibri" panose="020F0502020204030204" pitchFamily="34" charset="0"/>
              </a:rPr>
              <a:t>Printing:</a:t>
            </a:r>
          </a:p>
          <a:p>
            <a:pPr lvl="0">
              <a:spcBef>
                <a:spcPts val="1200"/>
              </a:spcBef>
            </a:pPr>
            <a:r>
              <a:rPr lang="en-US" sz="6000" dirty="0">
                <a:solidFill>
                  <a:prstClr val="white">
                    <a:lumMod val="50000"/>
                  </a:prstClr>
                </a:solidFill>
                <a:latin typeface="Calibri" panose="020F0502020204030204" pitchFamily="34" charset="0"/>
                <a:cs typeface="Calibri" panose="020F0502020204030204" pitchFamily="34" charset="0"/>
              </a:rPr>
              <a:t>This poster is 48” wide by 36” high. It’s designed to be printed on a large-format printer.</a:t>
            </a:r>
          </a:p>
          <a:p>
            <a:pPr lvl="0">
              <a:spcBef>
                <a:spcPts val="300"/>
              </a:spcBef>
            </a:pPr>
            <a:endParaRPr sz="3200" dirty="0">
              <a:solidFill>
                <a:prstClr val="white">
                  <a:lumMod val="50000"/>
                </a:prstClr>
              </a:solidFill>
              <a:latin typeface="Calibri" panose="020F0502020204030204" pitchFamily="34" charset="0"/>
              <a:cs typeface="Calibri" panose="020F0502020204030204" pitchFamily="34" charset="0"/>
            </a:endParaRPr>
          </a:p>
          <a:p>
            <a:pPr lvl="0">
              <a:spcBef>
                <a:spcPts val="1200"/>
              </a:spcBef>
            </a:pPr>
            <a:r>
              <a:rPr lang="en-US" sz="6000" b="1" dirty="0">
                <a:solidFill>
                  <a:prstClr val="white">
                    <a:lumMod val="50000"/>
                  </a:prstClr>
                </a:solidFill>
                <a:latin typeface="Calibri" panose="020F0502020204030204" pitchFamily="34" charset="0"/>
                <a:cs typeface="Calibri" panose="020F0502020204030204" pitchFamily="34" charset="0"/>
              </a:rPr>
              <a:t>NRCS Design Standards</a:t>
            </a:r>
            <a:r>
              <a:rPr sz="6000" b="1" dirty="0">
                <a:solidFill>
                  <a:prstClr val="white">
                    <a:lumMod val="50000"/>
                  </a:prstClr>
                </a:solidFill>
                <a:latin typeface="Calibri" panose="020F0502020204030204" pitchFamily="34" charset="0"/>
                <a:cs typeface="Calibri" panose="020F0502020204030204" pitchFamily="34" charset="0"/>
              </a:rPr>
              <a:t>:</a:t>
            </a:r>
          </a:p>
          <a:p>
            <a:pPr lvl="0">
              <a:spcBef>
                <a:spcPts val="1200"/>
              </a:spcBef>
            </a:pPr>
            <a:r>
              <a:rPr lang="en-US" sz="6000" dirty="0">
                <a:solidFill>
                  <a:prstClr val="white">
                    <a:lumMod val="50000"/>
                  </a:prstClr>
                </a:solidFill>
                <a:latin typeface="Calibri" panose="020F0502020204030204" pitchFamily="34" charset="0"/>
                <a:cs typeface="Calibri" panose="020F0502020204030204" pitchFamily="34" charset="0"/>
              </a:rPr>
              <a:t>This template was designed to assist field staff to format technical posters that comply with USDA and NRCS visual standards. </a:t>
            </a:r>
          </a:p>
          <a:p>
            <a:pPr lvl="0">
              <a:spcBef>
                <a:spcPts val="1200"/>
              </a:spcBef>
            </a:pPr>
            <a:r>
              <a:rPr lang="en-US" sz="6000" dirty="0">
                <a:solidFill>
                  <a:prstClr val="white">
                    <a:lumMod val="50000"/>
                  </a:prstClr>
                </a:solidFill>
                <a:latin typeface="Calibri" panose="020F0502020204030204" pitchFamily="34" charset="0"/>
                <a:cs typeface="Calibri" panose="020F0502020204030204" pitchFamily="34" charset="0"/>
              </a:rPr>
              <a:t>Do not place any text, images, or logos in the USDA Isolation bar (Iso-bar). The USDA logo and signature must stand alone. </a:t>
            </a:r>
          </a:p>
          <a:p>
            <a:pPr lvl="0">
              <a:spcBef>
                <a:spcPts val="1200"/>
              </a:spcBef>
            </a:pPr>
            <a:endParaRPr lang="en-US" sz="3200" dirty="0">
              <a:solidFill>
                <a:prstClr val="white">
                  <a:lumMod val="50000"/>
                </a:prstClr>
              </a:solidFill>
              <a:latin typeface="Calibri" panose="020F0502020204030204" pitchFamily="34" charset="0"/>
              <a:cs typeface="Calibri" panose="020F0502020204030204" pitchFamily="34" charset="0"/>
            </a:endParaRPr>
          </a:p>
          <a:p>
            <a:pPr marL="0" marR="0" lvl="0" indent="0" algn="l" defTabSz="3686861" rtl="0" eaLnBrk="1" fontAlgn="auto" latinLnBrk="0" hangingPunct="1">
              <a:lnSpc>
                <a:spcPct val="100000"/>
              </a:lnSpc>
              <a:spcBef>
                <a:spcPts val="1200"/>
              </a:spcBef>
              <a:spcAft>
                <a:spcPts val="0"/>
              </a:spcAft>
              <a:buClrTx/>
              <a:buSzTx/>
              <a:buFontTx/>
              <a:buNone/>
              <a:tabLst/>
              <a:defRPr/>
            </a:pPr>
            <a:r>
              <a:rPr lang="en-US" sz="6000" b="1" dirty="0">
                <a:solidFill>
                  <a:prstClr val="white">
                    <a:lumMod val="50000"/>
                  </a:prstClr>
                </a:solidFill>
                <a:latin typeface="Calibri" panose="020F0502020204030204" pitchFamily="34" charset="0"/>
                <a:cs typeface="Calibri" panose="020F0502020204030204" pitchFamily="34" charset="0"/>
              </a:rPr>
              <a:t>Select Your Poster Format:</a:t>
            </a:r>
          </a:p>
          <a:p>
            <a:pPr lvl="0">
              <a:spcBef>
                <a:spcPts val="1200"/>
              </a:spcBef>
            </a:pPr>
            <a:r>
              <a:rPr lang="en-US" sz="6000" dirty="0">
                <a:solidFill>
                  <a:prstClr val="white">
                    <a:lumMod val="50000"/>
                  </a:prstClr>
                </a:solidFill>
                <a:latin typeface="Calibri" panose="020F0502020204030204" pitchFamily="34" charset="0"/>
                <a:cs typeface="Calibri" panose="020F0502020204030204" pitchFamily="34" charset="0"/>
              </a:rPr>
              <a:t>To start creating your poster, choose one of the 10 slide formats from the left panel, and then delete the other remaining nine slides. Save as a PowerPoint presentation and rename the file to preserve the template for future use. </a:t>
            </a:r>
          </a:p>
          <a:p>
            <a:pPr lvl="0">
              <a:spcBef>
                <a:spcPts val="1200"/>
              </a:spcBef>
            </a:pPr>
            <a:endParaRPr lang="en-US" sz="3200" dirty="0">
              <a:solidFill>
                <a:prstClr val="white">
                  <a:lumMod val="50000"/>
                </a:prstClr>
              </a:solidFill>
              <a:latin typeface="Calibri" panose="020F0502020204030204" pitchFamily="34" charset="0"/>
              <a:cs typeface="Calibri" panose="020F0502020204030204" pitchFamily="34" charset="0"/>
            </a:endParaRPr>
          </a:p>
          <a:p>
            <a:pPr lvl="0">
              <a:spcBef>
                <a:spcPts val="1200"/>
              </a:spcBef>
            </a:pPr>
            <a:r>
              <a:rPr lang="en-US" sz="6000" b="1" dirty="0">
                <a:solidFill>
                  <a:prstClr val="white">
                    <a:lumMod val="50000"/>
                  </a:prstClr>
                </a:solidFill>
                <a:latin typeface="Calibri" panose="020F0502020204030204" pitchFamily="34" charset="0"/>
                <a:cs typeface="Calibri" panose="020F0502020204030204" pitchFamily="34" charset="0"/>
              </a:rPr>
              <a:t>Customizing the Content:</a:t>
            </a:r>
          </a:p>
          <a:p>
            <a:pPr lvl="0">
              <a:spcBef>
                <a:spcPts val="2400"/>
              </a:spcBef>
            </a:pPr>
            <a:r>
              <a:rPr lang="en-US" sz="6000" dirty="0">
                <a:solidFill>
                  <a:prstClr val="white">
                    <a:lumMod val="50000"/>
                  </a:prstClr>
                </a:solidFill>
                <a:latin typeface="Calibri" panose="020F0502020204030204" pitchFamily="34" charset="0"/>
                <a:cs typeface="Calibri" panose="020F0502020204030204" pitchFamily="34" charset="0"/>
              </a:rPr>
              <a:t>Click on the Insert tab t</a:t>
            </a:r>
            <a:r>
              <a:rPr sz="6000" dirty="0">
                <a:solidFill>
                  <a:prstClr val="white">
                    <a:lumMod val="50000"/>
                  </a:prstClr>
                </a:solidFill>
                <a:latin typeface="Calibri" panose="020F0502020204030204" pitchFamily="34" charset="0"/>
                <a:cs typeface="Calibri" panose="020F0502020204030204" pitchFamily="34" charset="0"/>
              </a:rPr>
              <a:t>o </a:t>
            </a:r>
            <a:r>
              <a:rPr lang="en-US" sz="6000" dirty="0">
                <a:solidFill>
                  <a:prstClr val="white">
                    <a:lumMod val="50000"/>
                  </a:prstClr>
                </a:solidFill>
                <a:latin typeface="Calibri" panose="020F0502020204030204" pitchFamily="34" charset="0"/>
                <a:cs typeface="Calibri" panose="020F0502020204030204" pitchFamily="34" charset="0"/>
              </a:rPr>
              <a:t>add pictures, shapes, charts, text, etc.</a:t>
            </a:r>
            <a:r>
              <a:rPr sz="6000" dirty="0">
                <a:solidFill>
                  <a:prstClr val="white">
                    <a:lumMod val="50000"/>
                  </a:prstClr>
                </a:solidFill>
                <a:latin typeface="Calibri" panose="020F0502020204030204" pitchFamily="34" charset="0"/>
                <a:cs typeface="Calibri" panose="020F0502020204030204" pitchFamily="34" charset="0"/>
              </a:rPr>
              <a:t> </a:t>
            </a:r>
            <a:endParaRPr lang="en-US" sz="6000" dirty="0">
              <a:solidFill>
                <a:prstClr val="white">
                  <a:lumMod val="50000"/>
                </a:prstClr>
              </a:solidFill>
              <a:latin typeface="Calibri" panose="020F0502020204030204" pitchFamily="34" charset="0"/>
              <a:cs typeface="Calibri" panose="020F0502020204030204" pitchFamily="34" charset="0"/>
            </a:endParaRPr>
          </a:p>
          <a:p>
            <a:pPr lvl="0">
              <a:spcBef>
                <a:spcPts val="2400"/>
              </a:spcBef>
            </a:pPr>
            <a:r>
              <a:rPr lang="en-US" sz="6000" dirty="0">
                <a:solidFill>
                  <a:prstClr val="white">
                    <a:lumMod val="50000"/>
                  </a:prstClr>
                </a:solidFill>
                <a:latin typeface="Calibri" panose="020F0502020204030204" pitchFamily="34" charset="0"/>
                <a:cs typeface="Calibri" panose="020F0502020204030204" pitchFamily="34" charset="0"/>
              </a:rPr>
              <a:t>Be sure to keep your content within the vertical and horizontal guides.</a:t>
            </a:r>
          </a:p>
          <a:p>
            <a:pPr marL="0" marR="0" lvl="0" indent="0" algn="l" defTabSz="3686861" rtl="0" eaLnBrk="1" fontAlgn="auto" latinLnBrk="0" hangingPunct="1">
              <a:lnSpc>
                <a:spcPct val="100000"/>
              </a:lnSpc>
              <a:spcBef>
                <a:spcPts val="2400"/>
              </a:spcBef>
              <a:spcAft>
                <a:spcPts val="0"/>
              </a:spcAft>
              <a:buClrTx/>
              <a:buSzTx/>
              <a:buFontTx/>
              <a:buNone/>
              <a:tabLst/>
              <a:defRPr/>
            </a:pPr>
            <a:r>
              <a:rPr lang="en-US" sz="6000" dirty="0">
                <a:solidFill>
                  <a:prstClr val="white">
                    <a:lumMod val="50000"/>
                  </a:prstClr>
                </a:solidFill>
                <a:latin typeface="Calibri" panose="020F0502020204030204" pitchFamily="34" charset="0"/>
                <a:cs typeface="Calibri" panose="020F0502020204030204" pitchFamily="34" charset="0"/>
              </a:rPr>
              <a:t>NRCS preferred fonts: </a:t>
            </a:r>
            <a:br>
              <a:rPr lang="en-US" sz="6000" dirty="0">
                <a:solidFill>
                  <a:prstClr val="white">
                    <a:lumMod val="50000"/>
                  </a:prstClr>
                </a:solidFill>
                <a:latin typeface="Calibri" panose="020F0502020204030204" pitchFamily="34" charset="0"/>
                <a:cs typeface="Calibri" panose="020F0502020204030204" pitchFamily="34" charset="0"/>
              </a:rPr>
            </a:br>
            <a:r>
              <a:rPr lang="en-US" sz="6000" dirty="0">
                <a:solidFill>
                  <a:prstClr val="white">
                    <a:lumMod val="50000"/>
                  </a:prstClr>
                </a:solidFill>
                <a:latin typeface="Calibri" panose="020F0502020204030204" pitchFamily="34" charset="0"/>
                <a:cs typeface="Calibri" panose="020F0502020204030204" pitchFamily="34" charset="0"/>
              </a:rPr>
              <a:t>Gotham, Arial, and Times New Roman</a:t>
            </a:r>
          </a:p>
          <a:p>
            <a:pPr lvl="0">
              <a:spcBef>
                <a:spcPts val="2400"/>
              </a:spcBef>
            </a:pPr>
            <a:endParaRPr lang="en-US" sz="6000" dirty="0">
              <a:solidFill>
                <a:prstClr val="white">
                  <a:lumMod val="50000"/>
                </a:prstClr>
              </a:solidFill>
              <a:latin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50706F9C-AE07-4F77-AE5D-6D823A8DBEF6}"/>
              </a:ext>
            </a:extLst>
          </p:cNvPr>
          <p:cNvPicPr>
            <a:picLocks noChangeAspect="1"/>
          </p:cNvPicPr>
          <p:nvPr/>
        </p:nvPicPr>
        <p:blipFill>
          <a:blip r:embed="rId2"/>
          <a:stretch>
            <a:fillRect/>
          </a:stretch>
        </p:blipFill>
        <p:spPr>
          <a:xfrm>
            <a:off x="34475258" y="14227358"/>
            <a:ext cx="4899833" cy="423861"/>
          </a:xfrm>
          <a:prstGeom prst="rect">
            <a:avLst/>
          </a:prstGeom>
        </p:spPr>
      </p:pic>
      <p:sp>
        <p:nvSpPr>
          <p:cNvPr id="21" name="TextBox 20">
            <a:extLst>
              <a:ext uri="{FF2B5EF4-FFF2-40B4-BE49-F238E27FC236}">
                <a16:creationId xmlns:a16="http://schemas.microsoft.com/office/drawing/2014/main" id="{231E58A8-D016-44C8-BE17-BE3B7E8192BB}"/>
              </a:ext>
            </a:extLst>
          </p:cNvPr>
          <p:cNvSpPr txBox="1"/>
          <p:nvPr/>
        </p:nvSpPr>
        <p:spPr>
          <a:xfrm>
            <a:off x="442389" y="3793679"/>
            <a:ext cx="12600000" cy="7171194"/>
          </a:xfrm>
          <a:prstGeom prst="rect">
            <a:avLst/>
          </a:prstGeom>
          <a:noFill/>
          <a:ln>
            <a:solidFill>
              <a:schemeClr val="tx1"/>
            </a:solidFill>
          </a:ln>
        </p:spPr>
        <p:txBody>
          <a:bodyPr wrap="square" rtlCol="0">
            <a:spAutoFit/>
          </a:bodyPr>
          <a:lstStyle/>
          <a:p>
            <a:r>
              <a:rPr lang="en-US" sz="2000" dirty="0"/>
              <a:t>Climate is an important factor in determining the broad patterns of species distribution and potential vegetation. But when similar or adjacent sites with similar soils are compared, it is not clear what if any difference in climate is responsible for differences in site potential. Ecological site descriptions commonly feature monthly and annual precipitation and temperature in climate descriptions and graphs. However, there is wide overlap among these parameters even where temperature and moisture are the primary drivers for the differences among vegetation types.</a:t>
            </a:r>
          </a:p>
          <a:p>
            <a:endParaRPr lang="en-US" sz="2000" dirty="0"/>
          </a:p>
          <a:p>
            <a:r>
              <a:rPr lang="en-US" sz="2000" dirty="0"/>
              <a:t>I propose several different parameters which have a better relationship to vegetation differences. Available moisture can only be determined when the timing of the inputs of precipitation and the outputs of potential evapotranspiration (PET) are considered with respect to growing season. Temperature can be understood both terms of optimal physiological activity, and lethal tissue limitations. The proposed parameters retain a connection to real world measurement units and are not obscure unitless indices derived from complex relationships. A Shiny application was developed to illustrate alternative graphs with which to compare different regions of the country. Maps were produced to illustrate the distribution of suggested classification intervals of the parameters.</a:t>
            </a:r>
          </a:p>
          <a:p>
            <a:endParaRPr lang="en-US" sz="2000" dirty="0"/>
          </a:p>
          <a:p>
            <a:endParaRPr lang="en-US" sz="2000" dirty="0"/>
          </a:p>
          <a:p>
            <a:r>
              <a:rPr lang="en-US" sz="2000" dirty="0"/>
              <a:t>Seven climate indices were calculated to provide a base for an alternative climate classification and be physiologically informative for plant distribution modeling. The indices retain in real world units that can be directly related to climate change. The larger categories of the classification approximate major vegetation formations, but the indices can be subdivided into smaller, regular increments without the presumption that any given threshold implies precision in interpretation.</a:t>
            </a:r>
          </a:p>
          <a:p>
            <a:endParaRPr lang="en-US" sz="2000" dirty="0"/>
          </a:p>
        </p:txBody>
      </p:sp>
      <p:sp>
        <p:nvSpPr>
          <p:cNvPr id="2" name="Rectangle 1">
            <a:extLst>
              <a:ext uri="{FF2B5EF4-FFF2-40B4-BE49-F238E27FC236}">
                <a16:creationId xmlns:a16="http://schemas.microsoft.com/office/drawing/2014/main" id="{A83CA883-41C6-4A8F-859D-730E86799293}"/>
              </a:ext>
            </a:extLst>
          </p:cNvPr>
          <p:cNvSpPr/>
          <p:nvPr/>
        </p:nvSpPr>
        <p:spPr>
          <a:xfrm>
            <a:off x="442389" y="21465925"/>
            <a:ext cx="12600000" cy="3144194"/>
          </a:xfrm>
          <a:prstGeom prst="rect">
            <a:avLst/>
          </a:prstGeom>
          <a:ln>
            <a:solidFill>
              <a:schemeClr val="tx1"/>
            </a:solidFill>
          </a:ln>
        </p:spPr>
        <p:txBody>
          <a:bodyPr wrap="square">
            <a:spAutoFit/>
          </a:bodyPr>
          <a:lstStyle/>
          <a:p>
            <a:pPr>
              <a:lnSpc>
                <a:spcPct val="107000"/>
              </a:lnSpc>
              <a:spcAft>
                <a:spcPts val="800"/>
              </a:spcAft>
            </a:pPr>
            <a:r>
              <a:rPr lang="en-US" sz="2000" b="1" dirty="0">
                <a:latin typeface="Calibri" panose="020F0502020204030204" pitchFamily="34" charset="0"/>
                <a:ea typeface="Calibri" panose="020F0502020204030204" pitchFamily="34" charset="0"/>
                <a:cs typeface="Times New Roman" panose="02020603050405020304" pitchFamily="18" charset="0"/>
              </a:rPr>
              <a:t>Growing Season Temperature</a:t>
            </a:r>
            <a:r>
              <a:rPr lang="en-US" sz="2000" dirty="0">
                <a:latin typeface="Calibri" panose="020F0502020204030204" pitchFamily="34" charset="0"/>
                <a:ea typeface="Calibri" panose="020F0502020204030204" pitchFamily="34" charset="0"/>
                <a:cs typeface="Times New Roman" panose="02020603050405020304" pitchFamily="18" charset="0"/>
              </a:rPr>
              <a:t> is the positive average temperature of the warmest 6 months (any sub-freezing months are counted as zeros). Körner (1998) demonstrated that the cold limits of forest growth across a wide range of latitudes share a growing season temperature of 6 to 7°C. </a:t>
            </a:r>
          </a:p>
          <a:p>
            <a:pPr>
              <a:lnSpc>
                <a:spcPct val="107000"/>
              </a:lnSpc>
              <a:spcAft>
                <a:spcPts val="800"/>
              </a:spcAft>
            </a:pPr>
            <a:r>
              <a:rPr lang="en-US" sz="2000" dirty="0">
                <a:latin typeface="Calibri" panose="020F0502020204030204" pitchFamily="34" charset="0"/>
                <a:ea typeface="Calibri" panose="020F0502020204030204" pitchFamily="34" charset="0"/>
                <a:cs typeface="Times New Roman" panose="02020603050405020304" pitchFamily="18" charset="0"/>
              </a:rPr>
              <a:t>Previous attempts at pinning timberline to a highest monthly mean temperature of 10°C (e.g. the Köppen-Geiger system, Kottek et al, 2006), and Holdridge’s (1947) mean annual biotemperature of 3°C are most successful if applied only to middle and high latitudes. But in tropical mountains, where the annual range in monthly temperature is small, the highest forests grow where maximum monthly mean temperatures and mean annual temperatures converge toward 6°C. This temperature threshold can be realized at higher latitude timberlines simply by calculating the positive temperature for the warmest six months, instead of for the whole year.</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 name="Rectangle 8">
            <a:extLst>
              <a:ext uri="{FF2B5EF4-FFF2-40B4-BE49-F238E27FC236}">
                <a16:creationId xmlns:a16="http://schemas.microsoft.com/office/drawing/2014/main" id="{0187A24E-B54E-46B8-894B-BB4E6241DB5A}"/>
              </a:ext>
            </a:extLst>
          </p:cNvPr>
          <p:cNvSpPr/>
          <p:nvPr/>
        </p:nvSpPr>
        <p:spPr>
          <a:xfrm>
            <a:off x="442389" y="25312508"/>
            <a:ext cx="12600000" cy="4564070"/>
          </a:xfrm>
          <a:prstGeom prst="rect">
            <a:avLst/>
          </a:prstGeom>
          <a:ln>
            <a:solidFill>
              <a:schemeClr val="tx1"/>
            </a:solidFill>
          </a:ln>
        </p:spPr>
        <p:txBody>
          <a:bodyPr wrap="square">
            <a:spAutoFit/>
          </a:bodyPr>
          <a:lstStyle/>
          <a:p>
            <a:pPr>
              <a:lnSpc>
                <a:spcPct val="107000"/>
              </a:lnSpc>
              <a:spcAft>
                <a:spcPts val="800"/>
              </a:spcAft>
            </a:pPr>
            <a:r>
              <a:rPr lang="en-US" sz="2000" b="1" dirty="0">
                <a:latin typeface="Calibri" panose="020F0502020204030204" pitchFamily="34" charset="0"/>
                <a:ea typeface="Calibri" panose="020F0502020204030204" pitchFamily="34" charset="0"/>
                <a:cs typeface="Times New Roman" panose="02020603050405020304" pitchFamily="18" charset="0"/>
              </a:rPr>
              <a:t>Annual Extreme Low &amp; Coldest Mean Monthly Temperature</a:t>
            </a:r>
            <a:r>
              <a:rPr lang="en-US" sz="2000" dirty="0">
                <a:latin typeface="Calibri" panose="020F0502020204030204" pitchFamily="34" charset="0"/>
                <a:ea typeface="Calibri" panose="020F0502020204030204" pitchFamily="34" charset="0"/>
                <a:cs typeface="Times New Roman" panose="02020603050405020304" pitchFamily="18" charset="0"/>
              </a:rPr>
              <a:t> – Cold temperature effects vegetation in two ways; it can simply be too cold for metabolic activity or it can damage tissues. The capability of evergreens to remain functional at a lower temperature must be balanced with the risk of damage by even colder temperatures or the loss in efficiency at warmer temperatures. Mean monthly temperature below freezing offers little advantage to an evergreen and risks desiccation due to frozen soils. Therefore, most evergreens in the temperate zone have thickened needle and scale leaves with small surface areas to avoid damage.</a:t>
            </a:r>
          </a:p>
          <a:p>
            <a:pPr>
              <a:lnSpc>
                <a:spcPct val="107000"/>
              </a:lnSpc>
              <a:spcAft>
                <a:spcPts val="800"/>
              </a:spcAft>
            </a:pPr>
            <a:r>
              <a:rPr lang="en-US" sz="2000" dirty="0">
                <a:latin typeface="Calibri" panose="020F0502020204030204" pitchFamily="34" charset="0"/>
                <a:ea typeface="Calibri" panose="020F0502020204030204" pitchFamily="34" charset="0"/>
                <a:cs typeface="Times New Roman" panose="02020603050405020304" pitchFamily="18" charset="0"/>
              </a:rPr>
              <a:t>Where the coldest monthly means remain above freezing, broadleaf evergreen vegetation can be supported. However, most broadleaf evergreens, such as those found in subtropical climates, are damaged by where temperatures drop below -15°C Prentice et al, (1992) and Box (1996). Tropical vegetation is nearly intolerant of any freezing temperatures, and in some cases can be damaged by cold a few degrees above freezing.</a:t>
            </a:r>
          </a:p>
          <a:p>
            <a:pPr>
              <a:lnSpc>
                <a:spcPct val="107000"/>
              </a:lnSpc>
              <a:spcAft>
                <a:spcPts val="800"/>
              </a:spcAft>
            </a:pPr>
            <a:r>
              <a:rPr lang="en-US" sz="2000" dirty="0">
                <a:latin typeface="Calibri" panose="020F0502020204030204" pitchFamily="34" charset="0"/>
                <a:ea typeface="Calibri" panose="020F0502020204030204" pitchFamily="34" charset="0"/>
                <a:cs typeface="Times New Roman" panose="02020603050405020304" pitchFamily="18" charset="0"/>
              </a:rPr>
              <a:t>The synthesis of extreme cold and average cold into a single index, offset by 15 degrees, was made to emphasize the effects of winter extremes in the continental northern hemisphere, while focusing on metabolic limitations where extreme temperatures are lacking in oceanic southern hemisphere.</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1" name="Rectangle 10">
            <a:extLst>
              <a:ext uri="{FF2B5EF4-FFF2-40B4-BE49-F238E27FC236}">
                <a16:creationId xmlns:a16="http://schemas.microsoft.com/office/drawing/2014/main" id="{49CE1B99-B895-4E9C-8E3A-5BC513A7E805}"/>
              </a:ext>
            </a:extLst>
          </p:cNvPr>
          <p:cNvSpPr/>
          <p:nvPr/>
        </p:nvSpPr>
        <p:spPr>
          <a:xfrm>
            <a:off x="13621703" y="9941557"/>
            <a:ext cx="10384834" cy="2053639"/>
          </a:xfrm>
          <a:prstGeom prst="rect">
            <a:avLst/>
          </a:prstGeom>
          <a:ln>
            <a:solidFill>
              <a:schemeClr val="tx1"/>
            </a:solidFill>
          </a:ln>
        </p:spPr>
        <p:txBody>
          <a:bodyPr wrap="square">
            <a:spAutoFit/>
          </a:bodyPr>
          <a:lstStyle/>
          <a:p>
            <a:pPr>
              <a:lnSpc>
                <a:spcPct val="107000"/>
              </a:lnSpc>
              <a:spcAft>
                <a:spcPts val="800"/>
              </a:spcAft>
            </a:pPr>
            <a:r>
              <a:rPr lang="en-US" sz="2000" b="1" dirty="0">
                <a:latin typeface="Calibri" panose="020F0502020204030204" pitchFamily="34" charset="0"/>
                <a:ea typeface="Calibri" panose="020F0502020204030204" pitchFamily="34" charset="0"/>
                <a:cs typeface="Times New Roman" panose="02020603050405020304" pitchFamily="18" charset="0"/>
              </a:rPr>
              <a:t>P/PET Ratio </a:t>
            </a:r>
            <a:r>
              <a:rPr lang="en-US" sz="2000" dirty="0">
                <a:latin typeface="Calibri" panose="020F0502020204030204" pitchFamily="34" charset="0"/>
                <a:ea typeface="Calibri" panose="020F0502020204030204" pitchFamily="34" charset="0"/>
                <a:cs typeface="Times New Roman" panose="02020603050405020304" pitchFamily="18" charset="0"/>
              </a:rPr>
              <a:t>–</a:t>
            </a:r>
            <a:r>
              <a:rPr lang="en-US" sz="2000" b="1" dirty="0">
                <a:latin typeface="Calibri" panose="020F0502020204030204" pitchFamily="34" charset="0"/>
                <a:ea typeface="Calibri" panose="020F0502020204030204" pitchFamily="34" charset="0"/>
                <a:cs typeface="Times New Roman" panose="02020603050405020304" pitchFamily="18" charset="0"/>
              </a:rPr>
              <a:t> </a:t>
            </a:r>
            <a:r>
              <a:rPr lang="en-US" sz="2000" dirty="0">
                <a:latin typeface="Calibri" panose="020F0502020204030204" pitchFamily="34" charset="0"/>
                <a:ea typeface="Calibri" panose="020F0502020204030204" pitchFamily="34" charset="0"/>
                <a:cs typeface="Times New Roman" panose="02020603050405020304" pitchFamily="18" charset="0"/>
              </a:rPr>
              <a:t>Mesophytic vegetation requires a constant supply of soil moisture, whereas xerophytic vegetation tolerates periods of drought. Mesophytic forests typically occur where mean annual precipitation exceeds potential evapotranspiration ratio (P/PET ratio), meaning that seasonal dry periods are more than compensated for by seasonal surpluses stored as soil moisture to maintain plant growth. Gradations in moisture regime are usually expressed on a log base 2 scale (e.g. Holdridge), from per-humid and per-arid at its wet and dry extremes respectively.</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3" name="Rectangle 12">
            <a:extLst>
              <a:ext uri="{FF2B5EF4-FFF2-40B4-BE49-F238E27FC236}">
                <a16:creationId xmlns:a16="http://schemas.microsoft.com/office/drawing/2014/main" id="{1C6E8F8F-32A4-4550-B9BE-33593C5F3464}"/>
              </a:ext>
            </a:extLst>
          </p:cNvPr>
          <p:cNvSpPr/>
          <p:nvPr/>
        </p:nvSpPr>
        <p:spPr>
          <a:xfrm>
            <a:off x="13625078" y="12225074"/>
            <a:ext cx="10486330" cy="2712281"/>
          </a:xfrm>
          <a:prstGeom prst="rect">
            <a:avLst/>
          </a:prstGeom>
          <a:ln>
            <a:solidFill>
              <a:schemeClr val="tx1"/>
            </a:solidFill>
          </a:ln>
        </p:spPr>
        <p:txBody>
          <a:bodyPr wrap="square">
            <a:spAutoFit/>
          </a:bodyPr>
          <a:lstStyle/>
          <a:p>
            <a:pPr>
              <a:lnSpc>
                <a:spcPct val="107000"/>
              </a:lnSpc>
              <a:spcAft>
                <a:spcPts val="800"/>
              </a:spcAft>
            </a:pPr>
            <a:r>
              <a:rPr lang="en-US" sz="2000" b="1" dirty="0">
                <a:latin typeface="Calibri" panose="020F0502020204030204" pitchFamily="34" charset="0"/>
                <a:ea typeface="Calibri" panose="020F0502020204030204" pitchFamily="34" charset="0"/>
                <a:cs typeface="Times New Roman" panose="02020603050405020304" pitchFamily="18" charset="0"/>
              </a:rPr>
              <a:t>Surplus &amp; Deficit</a:t>
            </a:r>
            <a:r>
              <a:rPr lang="en-US" sz="2000" dirty="0">
                <a:latin typeface="Calibri" panose="020F0502020204030204" pitchFamily="34" charset="0"/>
                <a:ea typeface="Calibri" panose="020F0502020204030204" pitchFamily="34" charset="0"/>
                <a:cs typeface="Times New Roman" panose="02020603050405020304" pitchFamily="18" charset="0"/>
              </a:rPr>
              <a:t> – Even in a humid climate, significant seasonal drought occurs where the cumulative loss of moisture evapotranspiration exceeds that of available soil water holding capacity within the rooting zone. A deficit of 150 mm or more is considered significant for most soils and would require adaptations of thickened leaves or deciduousness to protect a plant from drying out. Desert vegetation may occur where precipitation is less than half required to maintain soil moisture, and that significant seasonal surpluses do not support seasonal growth of mesophytic vegetation. Instead, desert vegetation must avail themselves with episodic rainfall that never wets the whole soil profile.</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4" name="Rectangle 13">
            <a:extLst>
              <a:ext uri="{FF2B5EF4-FFF2-40B4-BE49-F238E27FC236}">
                <a16:creationId xmlns:a16="http://schemas.microsoft.com/office/drawing/2014/main" id="{F69E1DD3-765B-4D36-8F7A-9649BF228AAA}"/>
              </a:ext>
            </a:extLst>
          </p:cNvPr>
          <p:cNvSpPr/>
          <p:nvPr/>
        </p:nvSpPr>
        <p:spPr>
          <a:xfrm>
            <a:off x="13551734" y="26918812"/>
            <a:ext cx="10486330" cy="2712281"/>
          </a:xfrm>
          <a:prstGeom prst="rect">
            <a:avLst/>
          </a:prstGeom>
          <a:ln>
            <a:solidFill>
              <a:schemeClr val="tx1"/>
            </a:solidFill>
          </a:ln>
        </p:spPr>
        <p:txBody>
          <a:bodyPr wrap="square">
            <a:spAutoFit/>
          </a:bodyPr>
          <a:lstStyle/>
          <a:p>
            <a:pPr>
              <a:lnSpc>
                <a:spcPct val="107000"/>
              </a:lnSpc>
              <a:spcAft>
                <a:spcPts val="800"/>
              </a:spcAft>
            </a:pPr>
            <a:r>
              <a:rPr lang="en-US" sz="2000" b="1" dirty="0">
                <a:latin typeface="Calibri" panose="020F0502020204030204" pitchFamily="34" charset="0"/>
                <a:ea typeface="Calibri" panose="020F0502020204030204" pitchFamily="34" charset="0"/>
                <a:cs typeface="Times New Roman" panose="02020603050405020304" pitchFamily="18" charset="0"/>
              </a:rPr>
              <a:t>Applications </a:t>
            </a:r>
            <a:r>
              <a:rPr lang="en-US" sz="2000" dirty="0">
                <a:latin typeface="Calibri" panose="020F0502020204030204" pitchFamily="34" charset="0"/>
                <a:ea typeface="Calibri" panose="020F0502020204030204" pitchFamily="34" charset="0"/>
                <a:cs typeface="Times New Roman" panose="02020603050405020304" pitchFamily="18" charset="0"/>
              </a:rPr>
              <a:t>– Annual temperature and precipitation gives a very limited idea of how vegetation might be affected by trends either across the landscape or through time. This climate classification and related indices represent a hypothesis on the primary climatic drivers of vegetation at least with respect to the parameters available as global data sets. Observed geographic gradients in one or more index independent of soils can in turn generate hypotheses on causal </a:t>
            </a:r>
            <a:r>
              <a:rPr lang="en-US" sz="2000">
                <a:latin typeface="Calibri" panose="020F0502020204030204" pitchFamily="34" charset="0"/>
                <a:ea typeface="Calibri" panose="020F0502020204030204" pitchFamily="34" charset="0"/>
                <a:cs typeface="Times New Roman" panose="02020603050405020304" pitchFamily="18" charset="0"/>
              </a:rPr>
              <a:t>factors behind </a:t>
            </a:r>
            <a:r>
              <a:rPr lang="en-US" sz="2000" dirty="0">
                <a:latin typeface="Calibri" panose="020F0502020204030204" pitchFamily="34" charset="0"/>
                <a:ea typeface="Calibri" panose="020F0502020204030204" pitchFamily="34" charset="0"/>
                <a:cs typeface="Times New Roman" panose="02020603050405020304" pitchFamily="18" charset="0"/>
              </a:rPr>
              <a:t>a particular vegetation type and lead to predictions on how vegetation might behave in the future. In as much as future vegetation does not follow predicted trends, other causal phenomena can be discovered and mitigated if necessary.</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4" name="Rectangle 23">
            <a:extLst>
              <a:ext uri="{FF2B5EF4-FFF2-40B4-BE49-F238E27FC236}">
                <a16:creationId xmlns:a16="http://schemas.microsoft.com/office/drawing/2014/main" id="{844B3504-DF9E-425E-A095-48B66976A1A6}"/>
              </a:ext>
            </a:extLst>
          </p:cNvPr>
          <p:cNvSpPr/>
          <p:nvPr/>
        </p:nvSpPr>
        <p:spPr>
          <a:xfrm>
            <a:off x="24481213" y="26353046"/>
            <a:ext cx="17525872" cy="4555093"/>
          </a:xfrm>
          <a:prstGeom prst="rect">
            <a:avLst/>
          </a:prstGeom>
          <a:ln>
            <a:solidFill>
              <a:schemeClr val="tx1"/>
            </a:solidFill>
          </a:ln>
        </p:spPr>
        <p:txBody>
          <a:bodyPr wrap="square">
            <a:spAutoFit/>
          </a:bodyPr>
          <a:lstStyle/>
          <a:p>
            <a:r>
              <a:rPr lang="en-US" sz="1000" b="1" dirty="0"/>
              <a:t>References</a:t>
            </a:r>
            <a:endParaRPr lang="en-US" sz="1000" dirty="0"/>
          </a:p>
          <a:p>
            <a:r>
              <a:rPr lang="en-US" sz="1000" b="1" dirty="0"/>
              <a:t>Climate maps derived from these raster GIS data sources: </a:t>
            </a:r>
            <a:endParaRPr lang="en-US" sz="1000" dirty="0"/>
          </a:p>
          <a:p>
            <a:pPr marL="171450" indent="-171450">
              <a:buFont typeface="Arial" panose="020B0604020202020204" pitchFamily="34" charset="0"/>
              <a:buChar char="•"/>
            </a:pPr>
            <a:r>
              <a:rPr lang="en-US" sz="1000" dirty="0"/>
              <a:t>Daly, C., Halbleib, M., Smith, J.I., Gibson, W.P., Doggett, M.K., Taylor, G.H., Curtis, J., and Pasteris, P.A. 2008. Physiographically-sensitive mapping of temperature and precipitation across the conterminous United States. International Journal of Climatology, 28: 2031-2064. (http://prism.oregonstate.edu/normals/) </a:t>
            </a:r>
          </a:p>
          <a:p>
            <a:pPr marL="171450" indent="-171450">
              <a:buFont typeface="Arial" panose="020B0604020202020204" pitchFamily="34" charset="0"/>
              <a:buChar char="•"/>
            </a:pPr>
            <a:r>
              <a:rPr lang="en-US" sz="1000" dirty="0"/>
              <a:t>Daly, C., Widrlechner, M.P., Halbleib, M.D., Smith, J.I. and Gibson, W.P., 2012. Development of a new USDA plant hardiness zone map for the United States. Journal of Applied Meteorology and Climatology, 51(2), pp.242-264. </a:t>
            </a:r>
          </a:p>
          <a:p>
            <a:pPr marL="171450" indent="-171450">
              <a:buFont typeface="Arial" panose="020B0604020202020204" pitchFamily="34" charset="0"/>
              <a:buChar char="•"/>
            </a:pPr>
            <a:r>
              <a:rPr lang="en-US" sz="1000" dirty="0"/>
              <a:t>Hijmans, R.J., S.E. Cameron, J.L. Parra, P.G. Jones and A. Jarvis, 2005. Very high resolution interpolated climate surfaces for global land areas. International Journal of Climatology 25: 1965-1978. (http://www.worldclim.org/version1) </a:t>
            </a:r>
          </a:p>
          <a:p>
            <a:pPr marL="171450" indent="-171450">
              <a:buFont typeface="Arial" panose="020B0604020202020204" pitchFamily="34" charset="0"/>
              <a:buChar char="•"/>
            </a:pPr>
            <a:r>
              <a:rPr lang="en-US" sz="1000" dirty="0"/>
              <a:t>Magarey, R.D., Borchert, D.M. and Schlegel, J.W., 2008. Global plant hardiness zones for phytosanitary risk analysis. Scientia Agricola, 65(SPE), pp.54-59. </a:t>
            </a:r>
          </a:p>
          <a:p>
            <a:r>
              <a:rPr lang="en-US" sz="1000" dirty="0"/>
              <a:t> </a:t>
            </a:r>
          </a:p>
          <a:p>
            <a:r>
              <a:rPr lang="en-US" sz="1000" b="1" dirty="0"/>
              <a:t>Alternative Climate Classifications: </a:t>
            </a:r>
            <a:endParaRPr lang="en-US" sz="1000" dirty="0"/>
          </a:p>
          <a:p>
            <a:pPr marL="171450" indent="-171450">
              <a:buFont typeface="Arial" panose="020B0604020202020204" pitchFamily="34" charset="0"/>
              <a:buChar char="•"/>
            </a:pPr>
            <a:r>
              <a:rPr lang="en-US" sz="1000" dirty="0"/>
              <a:t>Holdridge, L.R., 1947. Determination of world plant formations from simple climatic data. Science, 105(2727), pp.367-368. </a:t>
            </a:r>
          </a:p>
          <a:p>
            <a:pPr marL="171450" indent="-171450">
              <a:buFont typeface="Arial" panose="020B0604020202020204" pitchFamily="34" charset="0"/>
              <a:buChar char="•"/>
            </a:pPr>
            <a:r>
              <a:rPr lang="en-US" sz="1000" dirty="0"/>
              <a:t>Lugo, A.E., Brown, S.L., Dodson, R., Smith, T.S. and Shugart, H.H., 1999. The Holdridge life zones of the conterminous United States in relation to ecosystem mapping. Journal of biogeography, 26(5), pp.1025-1038. </a:t>
            </a:r>
          </a:p>
          <a:p>
            <a:pPr marL="171450" indent="-171450">
              <a:buFont typeface="Arial" panose="020B0604020202020204" pitchFamily="34" charset="0"/>
              <a:buChar char="•"/>
            </a:pPr>
            <a:r>
              <a:rPr lang="en-US" sz="1000" dirty="0"/>
              <a:t>Kottek, M., Grieser, J., Beck, C., Rudolf, B. and Rubel, F., 2006. World map of the Köppen-Geiger climate classification updated. Meteorologische Zeitschrift, 15(3), pp.259-263. </a:t>
            </a:r>
          </a:p>
          <a:p>
            <a:pPr marL="171450" indent="-171450">
              <a:buFont typeface="Arial" panose="020B0604020202020204" pitchFamily="34" charset="0"/>
              <a:buChar char="•"/>
            </a:pPr>
            <a:r>
              <a:rPr lang="en-US" sz="1000" dirty="0"/>
              <a:t>Rivas-Martínez, S., 2004. Global bioclimatics. Classificación Bioclimática de la Tierra. http://www.globalbioclimatics.org/form/maps.htm </a:t>
            </a:r>
          </a:p>
          <a:p>
            <a:pPr marL="171450" indent="-171450">
              <a:buFont typeface="Arial" panose="020B0604020202020204" pitchFamily="34" charset="0"/>
              <a:buChar char="•"/>
            </a:pPr>
            <a:r>
              <a:rPr lang="en-US" sz="1000" dirty="0"/>
              <a:t>Thornthwaite, C.W., 1948. An approach toward a rational classification of climate. Geographical review, 38(1), pp.55-94. </a:t>
            </a:r>
          </a:p>
          <a:p>
            <a:pPr marL="171450" indent="-171450">
              <a:buFont typeface="Arial" panose="020B0604020202020204" pitchFamily="34" charset="0"/>
              <a:buChar char="•"/>
            </a:pPr>
            <a:r>
              <a:rPr lang="en-US" sz="1000" dirty="0"/>
              <a:t>####Alternative PET calculations: </a:t>
            </a:r>
          </a:p>
          <a:p>
            <a:pPr marL="171450" indent="-171450">
              <a:buFont typeface="Arial" panose="020B0604020202020204" pitchFamily="34" charset="0"/>
              <a:buChar char="•"/>
            </a:pPr>
            <a:r>
              <a:rPr lang="en-US" sz="1000" dirty="0"/>
              <a:t>Lu, J., Sun, G., McNulty, S.G. and Amatya, D.M., 2005. A comparison of six potential evapotranspiration methods for regional use in the southeastern United States 1. JAWRA Journal of the American Water Resources Association, 41(3), pp.621-633. </a:t>
            </a:r>
          </a:p>
          <a:p>
            <a:pPr marL="171450" indent="-171450">
              <a:buFont typeface="Arial" panose="020B0604020202020204" pitchFamily="34" charset="0"/>
              <a:buChar char="•"/>
            </a:pPr>
            <a:endParaRPr lang="en-US" sz="1000" b="1" dirty="0"/>
          </a:p>
          <a:p>
            <a:r>
              <a:rPr lang="en-US" sz="1000" b="1" dirty="0"/>
              <a:t>Other publications relating climate to vegetation: </a:t>
            </a:r>
            <a:endParaRPr lang="en-US" sz="1000" dirty="0"/>
          </a:p>
          <a:p>
            <a:pPr marL="171450" indent="-171450">
              <a:buFont typeface="Arial" panose="020B0604020202020204" pitchFamily="34" charset="0"/>
              <a:buChar char="•"/>
            </a:pPr>
            <a:r>
              <a:rPr lang="en-US" sz="1000" dirty="0"/>
              <a:t>Faber-Langendoen, D.; Keeler-Wolf, T.; Meidinger, D.; Josse, C.; Weakley, A.; Tart, D.; Navarro, G.; Hoagland, B.; Ponomarenko, S.; Saucier, JP; Fults, G.; Helmer, E. 2012. Classification and description of world formation types. Part II (Description of formation types). Hierarchy Revisions Working Group, Federal Geographic Data Committee, FGDC Secretariat, US Geological Survey and NatureServe, Reston, VA and Arlington, VA. http://usnvc.org/explore-classification/</a:t>
            </a:r>
          </a:p>
          <a:p>
            <a:pPr marL="171450" indent="-171450">
              <a:buFont typeface="Arial" panose="020B0604020202020204" pitchFamily="34" charset="0"/>
              <a:buChar char="•"/>
            </a:pPr>
            <a:r>
              <a:rPr lang="en-US" sz="1000" dirty="0"/>
              <a:t>Bailey, R.G., 1998. Ecoregions of North America (No. 1548). US Department of Agriculture, Forest Service.Box, E.O., 1996. Plant functional types and climate at the global scale. Journal of Vegetation Science, 7(3), pp.309-320. </a:t>
            </a:r>
          </a:p>
          <a:p>
            <a:pPr marL="171450" indent="-171450">
              <a:buFont typeface="Arial" panose="020B0604020202020204" pitchFamily="34" charset="0"/>
              <a:buChar char="•"/>
            </a:pPr>
            <a:r>
              <a:rPr lang="en-US" sz="1000" dirty="0"/>
              <a:t>Körner, C., 1998. A re-assessment of high elevation treeline positions and their explanation. Oecologia, 115(4), pp.445-459.</a:t>
            </a:r>
          </a:p>
          <a:p>
            <a:pPr marL="171450" indent="-171450">
              <a:buFont typeface="Arial" panose="020B0604020202020204" pitchFamily="34" charset="0"/>
              <a:buChar char="•"/>
            </a:pPr>
            <a:r>
              <a:rPr lang="en-US" sz="1000" dirty="0"/>
              <a:t>Olson, D.M., Dinerstein, E., Wikramanayake, E.D., Burgess, N.D., Powell, G.V., Underwood, E.C., D'amico, J.A., Itoua, I., Strand, H.E., Morrison, J.C. and Loucks, C.J., 2001. Terrestrial Ecoregions of the World: A New Map of Life on Earth: A new global map of terrestrial ecoregions provides an innovative tool for conserving biodiversity. BioScience, 51(11), pp.933-938.</a:t>
            </a:r>
          </a:p>
          <a:p>
            <a:pPr marL="171450" indent="-171450">
              <a:buFont typeface="Arial" panose="020B0604020202020204" pitchFamily="34" charset="0"/>
              <a:buChar char="•"/>
            </a:pPr>
            <a:r>
              <a:rPr lang="en-US" sz="1000" dirty="0"/>
              <a:t>Prentice, I.C., Cramer, W., Harrison, S.P., Leemans, R., Monserud, R.A. and Solomon, A.M., 1992. Special paper: a global biome model based on plant physiology and dominance, soil properties and climate. Journal of biogeography, pp.117-134. </a:t>
            </a:r>
          </a:p>
          <a:p>
            <a:pPr marL="171450" indent="-171450">
              <a:buFont typeface="Arial" panose="020B0604020202020204" pitchFamily="34" charset="0"/>
              <a:buChar char="•"/>
            </a:pPr>
            <a:r>
              <a:rPr lang="en-US" sz="1000" dirty="0"/>
              <a:t>Sakai, A., 1981. Freezing resistance of broad-leaved evergreen trees in the warm-temperate zone. Low temperature Science. Ser. B, Biological sciences, 38, pp.1-14. </a:t>
            </a:r>
          </a:p>
          <a:p>
            <a:pPr marL="171450" indent="-171450">
              <a:buFont typeface="Arial" panose="020B0604020202020204" pitchFamily="34" charset="0"/>
              <a:buChar char="•"/>
            </a:pPr>
            <a:r>
              <a:rPr lang="en-US" sz="1000" dirty="0"/>
              <a:t>Sakai, A. and Weiser, C.J., 1973. Freezing resistance of trees in North America with reference to tree regions. Ecology, 54(1), pp.118-126.</a:t>
            </a:r>
          </a:p>
          <a:p>
            <a:pPr marL="171450" indent="-171450">
              <a:buFont typeface="Arial" panose="020B0604020202020204" pitchFamily="34" charset="0"/>
              <a:buChar char="•"/>
            </a:pPr>
            <a:r>
              <a:rPr lang="en-US" sz="1000" dirty="0"/>
              <a:t>Schenk, H.J. and Jackson, R.B., 2002. The global biogeography of roots. Ecological monographs, 72(3), pp.311-328. </a:t>
            </a:r>
          </a:p>
          <a:p>
            <a:pPr marL="171450" indent="-171450">
              <a:buFont typeface="Arial" panose="020B0604020202020204" pitchFamily="34" charset="0"/>
              <a:buChar char="•"/>
            </a:pPr>
            <a:r>
              <a:rPr lang="en-US" sz="1000" dirty="0"/>
              <a:t>Wright, I.J., Dong, N., Maire, V., Prentice, I.C., Westoby, M., Díaz, S., Gallagher, R.V., Jacobs, B.F., Kooyman, R., Law, E.A. and Leishman, M.R., 2017. Global climatic drivers of leaf size. Science, 357(6354), pp.917-921.</a:t>
            </a:r>
          </a:p>
        </p:txBody>
      </p:sp>
      <p:sp>
        <p:nvSpPr>
          <p:cNvPr id="25" name="Rectangle 24">
            <a:extLst>
              <a:ext uri="{FF2B5EF4-FFF2-40B4-BE49-F238E27FC236}">
                <a16:creationId xmlns:a16="http://schemas.microsoft.com/office/drawing/2014/main" id="{DC8A1F82-6887-48A1-A6E1-14D65535E2A2}"/>
              </a:ext>
            </a:extLst>
          </p:cNvPr>
          <p:cNvSpPr/>
          <p:nvPr/>
        </p:nvSpPr>
        <p:spPr>
          <a:xfrm>
            <a:off x="24582463" y="3697356"/>
            <a:ext cx="8137911" cy="11399769"/>
          </a:xfrm>
          <a:prstGeom prst="rect">
            <a:avLst/>
          </a:prstGeom>
          <a:solidFill>
            <a:schemeClr val="bg1"/>
          </a:solidFill>
          <a:ln>
            <a:solidFill>
              <a:schemeClr val="bg1">
                <a:lumMod val="50000"/>
              </a:schemeClr>
            </a:solidFill>
          </a:ln>
        </p:spPr>
        <p:txBody>
          <a:bodyPr wrap="square">
            <a:spAutoFit/>
          </a:bodyPr>
          <a:lstStyle/>
          <a:p>
            <a:r>
              <a:rPr lang="en-US" sz="1000" b="1" dirty="0">
                <a:latin typeface="Calibri" panose="020F0502020204030204" pitchFamily="34" charset="0"/>
                <a:ea typeface="Calibri" panose="020F0502020204030204" pitchFamily="34" charset="0"/>
                <a:cs typeface="Times New Roman" panose="02020603050405020304" pitchFamily="18" charset="0"/>
              </a:rPr>
              <a:t>Key to Climates</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r>
              <a:rPr lang="en-US" sz="1000" dirty="0">
                <a:latin typeface="Calibri" panose="020F0502020204030204" pitchFamily="34" charset="0"/>
                <a:ea typeface="Calibri" panose="020F0502020204030204" pitchFamily="34" charset="0"/>
                <a:cs typeface="Times New Roman" panose="02020603050405020304" pitchFamily="18" charset="0"/>
              </a:rPr>
              <a:t> 1a. Tc ≥ 0°C and Tclx ≥ -15°C</a:t>
            </a:r>
          </a:p>
          <a:p>
            <a:r>
              <a:rPr lang="en-US" sz="1000" dirty="0">
                <a:latin typeface="Calibri" panose="020F0502020204030204" pitchFamily="34" charset="0"/>
                <a:ea typeface="Calibri" panose="020F0502020204030204" pitchFamily="34" charset="0"/>
                <a:cs typeface="Times New Roman" panose="02020603050405020304" pitchFamily="18" charset="0"/>
              </a:rPr>
              <a:t>     2a. Tg ≥ 18°C</a:t>
            </a:r>
          </a:p>
          <a:p>
            <a:r>
              <a:rPr lang="en-US" sz="1000" dirty="0">
                <a:latin typeface="Calibri" panose="020F0502020204030204" pitchFamily="34" charset="0"/>
                <a:ea typeface="Calibri" panose="020F0502020204030204" pitchFamily="34" charset="0"/>
                <a:cs typeface="Times New Roman" panose="02020603050405020304" pitchFamily="18" charset="0"/>
              </a:rPr>
              <a:t>         3a. Tc ≥ 15°C and Tclx ≥ 0°C  ... </a:t>
            </a:r>
            <a:r>
              <a:rPr lang="en-US" sz="1000" b="1" dirty="0">
                <a:latin typeface="Calibri" panose="020F0502020204030204" pitchFamily="34" charset="0"/>
                <a:ea typeface="Calibri" panose="020F0502020204030204" pitchFamily="34" charset="0"/>
                <a:cs typeface="Times New Roman" panose="02020603050405020304" pitchFamily="18" charset="0"/>
              </a:rPr>
              <a:t>Tropical</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r>
              <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             Annual P/PET ratio ≥ 1 and total monthly deficit &lt; 150 mm</a:t>
            </a:r>
          </a:p>
          <a:p>
            <a:r>
              <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                 Tg ≥ 24  ...   </a:t>
            </a:r>
            <a:r>
              <a:rPr lang="en-US" sz="1000" b="1"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715 Hot Tropical Isopluvial Humid -- Tropical Lowland Moist Forest</a:t>
            </a:r>
            <a:endPar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endParaRPr>
          </a:p>
          <a:p>
            <a:r>
              <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                 Tg &lt; 24  ...   </a:t>
            </a:r>
            <a:r>
              <a:rPr lang="en-US" sz="1000" b="1"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714 Warm Tropical Isopluvial Humid -- Tropical Premontane Moist Forest</a:t>
            </a:r>
            <a:endPar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endParaRPr>
          </a:p>
          <a:p>
            <a:r>
              <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             Annual P/PET ratio &lt; 1 or total monthly deficit ≥ 150 mm</a:t>
            </a:r>
          </a:p>
          <a:p>
            <a:r>
              <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                 Annual P/PET ratio ≥ 0.5 or total monthly surplus ≥ 25 mm</a:t>
            </a:r>
          </a:p>
          <a:p>
            <a:r>
              <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                     Annual P/PET ratio ≥ 1 ...   </a:t>
            </a:r>
            <a:r>
              <a:rPr lang="en-US" sz="1000" b="1"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712-713 Tropical Pluviothermic Humid -- Tropical Seasonal/Monsoon Forest</a:t>
            </a:r>
            <a:endPar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endParaRPr>
          </a:p>
          <a:p>
            <a:r>
              <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                     Annual P/PET ratio &lt; 1 ...   </a:t>
            </a:r>
            <a:r>
              <a:rPr lang="en-US" sz="1000" b="1"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702-703 Tropical Pluviothermic Subhumid -- Tropical Dry Forest/Savanna</a:t>
            </a:r>
            <a:endPar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endParaRPr>
          </a:p>
          <a:p>
            <a:r>
              <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                 Annual P/PET ratio &lt; 0.5 and total monthly surplus &lt; 25 mm</a:t>
            </a:r>
          </a:p>
          <a:p>
            <a:r>
              <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                     Peak AET ≥ 75 mm ... </a:t>
            </a:r>
            <a:r>
              <a:rPr lang="en-US" sz="1000" b="1"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7## Tropical </a:t>
            </a:r>
            <a:r>
              <a:rPr lang="en-US" sz="1000" b="1" dirty="0" err="1">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Pluvioxeric</a:t>
            </a:r>
            <a:r>
              <a:rPr lang="en-US" sz="1000" b="1"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 – Tropical </a:t>
            </a:r>
            <a:r>
              <a:rPr lang="en-US" sz="1000" b="1" dirty="0" err="1">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Thrornscrub</a:t>
            </a:r>
            <a:endPar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endParaRPr>
          </a:p>
          <a:p>
            <a:r>
              <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                     Peak AET &lt; 75 mm ... </a:t>
            </a:r>
            <a:r>
              <a:rPr lang="en-US" sz="1000" b="1"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701 Tropical Isoxeric -- Tropical Desert</a:t>
            </a:r>
          </a:p>
          <a:p>
            <a:r>
              <a:rPr lang="en-US" sz="1000" dirty="0">
                <a:latin typeface="Calibri" panose="020F0502020204030204" pitchFamily="34" charset="0"/>
                <a:ea typeface="Calibri" panose="020F0502020204030204" pitchFamily="34" charset="0"/>
                <a:cs typeface="Times New Roman" panose="02020603050405020304" pitchFamily="18" charset="0"/>
              </a:rPr>
              <a:t>         3b. Tc &lt; 15°C or Tclx &lt; 0°C ... </a:t>
            </a:r>
            <a:r>
              <a:rPr lang="en-US" sz="1000" b="1" dirty="0">
                <a:latin typeface="Calibri" panose="020F0502020204030204" pitchFamily="34" charset="0"/>
                <a:ea typeface="Calibri" panose="020F0502020204030204" pitchFamily="34" charset="0"/>
                <a:cs typeface="Times New Roman" panose="02020603050405020304" pitchFamily="18" charset="0"/>
              </a:rPr>
              <a:t>Subtropical</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r>
              <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             Annual P/PET ratio ≥ 1 and total monthly deficit &lt; 150 mm</a:t>
            </a:r>
          </a:p>
          <a:p>
            <a:r>
              <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                 Tc ≥ 5° C and Tclx ≥ -10°C  ...   </a:t>
            </a:r>
            <a:r>
              <a:rPr lang="en-US" sz="1000" b="1"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615 Eu-Subtropical Isopluvial Humid -- Subtropical Evergreen Forest</a:t>
            </a:r>
            <a:endPar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endParaRPr>
          </a:p>
          <a:p>
            <a:r>
              <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                 Tc &lt; 5° C or Tclx &lt; -10°C  ...   </a:t>
            </a:r>
            <a:r>
              <a:rPr lang="en-US" sz="1000" b="1"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614 Cryo-subtropical Isopluvial Humid -- Subtropical Mixed Forest</a:t>
            </a:r>
            <a:endPar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endParaRPr>
          </a:p>
          <a:p>
            <a:r>
              <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             Annual P/PET ratio &lt; 1 or total monthly deficit ≥ 150 mm</a:t>
            </a:r>
          </a:p>
          <a:p>
            <a:r>
              <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                 Annual P/PET ratio ≥ 0.5 or total monthly surplus ≥ 25 mm</a:t>
            </a:r>
          </a:p>
          <a:p>
            <a:r>
              <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                     Peak AET ≥ 75 mm.</a:t>
            </a:r>
          </a:p>
          <a:p>
            <a:r>
              <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                         Annual P/PET ratio ≥ 1 ...   </a:t>
            </a:r>
            <a:r>
              <a:rPr lang="en-US" sz="1000" b="1"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613 Subtropical Pluviothermic Humid -- Subtropical Woodland/Savanna</a:t>
            </a:r>
            <a:endPar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endParaRPr>
          </a:p>
          <a:p>
            <a:r>
              <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                         Annual P/PET ratio &lt; 1 ...   </a:t>
            </a:r>
            <a:r>
              <a:rPr lang="en-US" sz="1000" b="1"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603 Subtropical Pluviothermic Subhumid -- Subtropical Grassland</a:t>
            </a:r>
            <a:endPar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endParaRPr>
          </a:p>
          <a:p>
            <a:r>
              <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                     Peak AET &lt; 75 mm.</a:t>
            </a:r>
          </a:p>
          <a:p>
            <a:r>
              <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                         Annual P/PET ratio ≥ 1 ...   </a:t>
            </a:r>
            <a:r>
              <a:rPr lang="en-US" sz="1000" b="1"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612 Subtropical Xerothermic Humid -- Subtropical Sclerophyllous Forest</a:t>
            </a:r>
            <a:endPar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endParaRPr>
          </a:p>
          <a:p>
            <a:r>
              <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                         Annual P/PET ratio &lt; 1 ...   </a:t>
            </a:r>
            <a:r>
              <a:rPr lang="en-US" sz="1000" b="1"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602 Subtropical Xerothermic Subhumid -- Subtropical Sclerophyllous Shrubland</a:t>
            </a:r>
            <a:endPar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endParaRPr>
          </a:p>
          <a:p>
            <a:r>
              <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                 Annual P/PET ratio &lt; 0.5 and total monthly surplus &lt; 25</a:t>
            </a:r>
          </a:p>
          <a:p>
            <a:r>
              <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                     Peak AET ≥ 75 mm ... </a:t>
            </a:r>
            <a:r>
              <a:rPr lang="en-US" sz="1000" b="1"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6## Subtropical </a:t>
            </a:r>
            <a:r>
              <a:rPr lang="en-US" sz="1000" b="1" dirty="0" err="1">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Pluvioxeric</a:t>
            </a:r>
            <a:r>
              <a:rPr lang="en-US" sz="1000" b="1"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 – Subtropical </a:t>
            </a:r>
            <a:r>
              <a:rPr lang="en-US" sz="1000" b="1" dirty="0" err="1">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Thrornscrub</a:t>
            </a:r>
            <a:endPar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endParaRPr>
          </a:p>
          <a:p>
            <a:r>
              <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                     Peak AET &lt; 75 mm ... </a:t>
            </a:r>
            <a:r>
              <a:rPr lang="en-US" sz="1000" b="1"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601 Subtropical </a:t>
            </a:r>
            <a:r>
              <a:rPr lang="en-US" sz="1000" b="1" dirty="0" err="1">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Isoxeric</a:t>
            </a:r>
            <a:r>
              <a:rPr lang="en-US" sz="1000" b="1"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 -- Subtropical Desert</a:t>
            </a:r>
          </a:p>
          <a:p>
            <a:r>
              <a:rPr lang="en-US" sz="1000" dirty="0">
                <a:latin typeface="Calibri" panose="020F0502020204030204" pitchFamily="34" charset="0"/>
                <a:ea typeface="Calibri" panose="020F0502020204030204" pitchFamily="34" charset="0"/>
                <a:cs typeface="Times New Roman" panose="02020603050405020304" pitchFamily="18" charset="0"/>
              </a:rPr>
              <a:t>     2b. Tg &lt; 18°C</a:t>
            </a:r>
          </a:p>
          <a:p>
            <a:r>
              <a:rPr lang="en-US" sz="1000" dirty="0">
                <a:solidFill>
                  <a:schemeClr val="tx1">
                    <a:lumMod val="50000"/>
                  </a:schemeClr>
                </a:solidFill>
                <a:latin typeface="Calibri" panose="020F0502020204030204" pitchFamily="34" charset="0"/>
                <a:ea typeface="Calibri" panose="020F0502020204030204" pitchFamily="34" charset="0"/>
                <a:cs typeface="Times New Roman" panose="02020603050405020304" pitchFamily="18" charset="0"/>
              </a:rPr>
              <a:t>         4a. Tg ≥ 6°C  ...  </a:t>
            </a:r>
            <a:r>
              <a:rPr lang="en-US" sz="1000" b="1" dirty="0">
                <a:solidFill>
                  <a:schemeClr val="tx1">
                    <a:lumMod val="50000"/>
                  </a:schemeClr>
                </a:solidFill>
                <a:latin typeface="Calibri" panose="020F0502020204030204" pitchFamily="34" charset="0"/>
                <a:ea typeface="Calibri" panose="020F0502020204030204" pitchFamily="34" charset="0"/>
                <a:cs typeface="Times New Roman" panose="02020603050405020304" pitchFamily="18" charset="0"/>
              </a:rPr>
              <a:t>Oceanic</a:t>
            </a:r>
            <a:endParaRPr lang="en-US" sz="1000" dirty="0">
              <a:solidFill>
                <a:schemeClr val="tx1">
                  <a:lumMod val="50000"/>
                </a:schemeClr>
              </a:solidFill>
              <a:latin typeface="Calibri" panose="020F0502020204030204" pitchFamily="34" charset="0"/>
              <a:ea typeface="Calibri" panose="020F0502020204030204" pitchFamily="34" charset="0"/>
              <a:cs typeface="Times New Roman" panose="02020603050405020304" pitchFamily="18" charset="0"/>
            </a:endParaRPr>
          </a:p>
          <a:p>
            <a:r>
              <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             Annual P/PET ratio ≥ 1 and total monthly deficit &lt; 150 mm</a:t>
            </a:r>
          </a:p>
          <a:p>
            <a:r>
              <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                 Tg ≥ 12°C  ...   </a:t>
            </a:r>
            <a:r>
              <a:rPr lang="en-US" sz="1000" b="1"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515 Mild Oceanic Isopluvial Humid -- Mild Oceanic/Tropical Montane Moist Forest</a:t>
            </a:r>
            <a:endPar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endParaRPr>
          </a:p>
          <a:p>
            <a:r>
              <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                 Tg &lt; 12°C  ...   </a:t>
            </a:r>
            <a:r>
              <a:rPr lang="en-US" sz="1000" b="1"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514 Cool Oceanic Isopluvial Humid -- Cool Oceanic/Tropical Subalpine Moist Forest</a:t>
            </a:r>
            <a:endPar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endParaRPr>
          </a:p>
          <a:p>
            <a:r>
              <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             Annual P/PET ratio &lt; 1 or total monthly deficit ≥ 150 mm</a:t>
            </a:r>
          </a:p>
          <a:p>
            <a:r>
              <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                 Annual P/PET ratio ≥ 0.5 or total monthly surplus ≥ 25 mm</a:t>
            </a:r>
          </a:p>
          <a:p>
            <a:r>
              <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                     Peak AET ≥ 75 mm.</a:t>
            </a:r>
          </a:p>
          <a:p>
            <a:r>
              <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                         Annual P/PET ratio ≥ 1 ...   </a:t>
            </a:r>
            <a:r>
              <a:rPr lang="en-US" sz="1000" b="1"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513 Oceanic Pluviothermic Humid -- Subtropical Montane Seasonal Forest</a:t>
            </a:r>
            <a:endPar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endParaRPr>
          </a:p>
          <a:p>
            <a:r>
              <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                         Annual P/PET ratio &lt; 1 ...   </a:t>
            </a:r>
            <a:r>
              <a:rPr lang="en-US" sz="1000" b="1"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503 Oceanic Pluviothermic Subhumid -- Subtropical Montane Seasonal Woodland</a:t>
            </a:r>
            <a:endPar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endParaRPr>
          </a:p>
          <a:p>
            <a:r>
              <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                     Peak AET &lt; 75 mm.</a:t>
            </a:r>
          </a:p>
          <a:p>
            <a:r>
              <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                         Annual P/PET ratio ≥ 1 ...   </a:t>
            </a:r>
            <a:r>
              <a:rPr lang="en-US" sz="1000" b="1"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512 Oceanic Xerothermic Humid -- Oceanic Sclerophyllous Forest</a:t>
            </a:r>
            <a:endPar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endParaRPr>
          </a:p>
          <a:p>
            <a:r>
              <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                         Annual P/PET ratio &lt; 1 ...   </a:t>
            </a:r>
            <a:r>
              <a:rPr lang="en-US" sz="1000" b="1"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502 Oceanic Xerothermic Subhumid -- Oceanic Sclerophyllous Shrubland</a:t>
            </a:r>
            <a:endPar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endParaRPr>
          </a:p>
          <a:p>
            <a:r>
              <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                 Annual P/PET ratio &lt; 0.5 and total monthly surplus &lt; 25 mm</a:t>
            </a:r>
          </a:p>
          <a:p>
            <a:r>
              <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                     Peak AET ≥ 75 mm ... </a:t>
            </a:r>
            <a:r>
              <a:rPr lang="en-US" sz="1000" b="1"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5## Oceanic </a:t>
            </a:r>
            <a:r>
              <a:rPr lang="en-US" sz="1000" b="1" dirty="0" err="1">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Pluvioxeric</a:t>
            </a:r>
            <a:r>
              <a:rPr lang="en-US" sz="1000" b="1"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 – Oceanic </a:t>
            </a:r>
            <a:r>
              <a:rPr lang="en-US" sz="1000" b="1" dirty="0" err="1">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Thrornscrub</a:t>
            </a:r>
            <a:endPar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endParaRPr>
          </a:p>
          <a:p>
            <a:r>
              <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                     Peak AET &lt; 75 mm ... </a:t>
            </a:r>
            <a:r>
              <a:rPr lang="en-US" sz="1000" b="1"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501 Oceanic </a:t>
            </a:r>
            <a:r>
              <a:rPr lang="en-US" sz="1000" b="1" dirty="0" err="1">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Isoxeric</a:t>
            </a:r>
            <a:r>
              <a:rPr lang="en-US" sz="1000" b="1"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 -- Oceanic Desert</a:t>
            </a:r>
            <a:r>
              <a:rPr lang="en-US" sz="1000" dirty="0">
                <a:latin typeface="Calibri" panose="020F0502020204030204" pitchFamily="34" charset="0"/>
                <a:ea typeface="Calibri" panose="020F0502020204030204" pitchFamily="34" charset="0"/>
                <a:cs typeface="Times New Roman" panose="02020603050405020304" pitchFamily="18" charset="0"/>
              </a:rPr>
              <a:t> </a:t>
            </a:r>
          </a:p>
          <a:p>
            <a:r>
              <a:rPr lang="en-US" sz="1000" dirty="0">
                <a:latin typeface="Calibri" panose="020F0502020204030204" pitchFamily="34" charset="0"/>
                <a:ea typeface="Calibri" panose="020F0502020204030204" pitchFamily="34" charset="0"/>
                <a:cs typeface="Times New Roman" panose="02020603050405020304" pitchFamily="18" charset="0"/>
              </a:rPr>
              <a:t>         4b. Tg &lt; 6°C  ...  </a:t>
            </a:r>
            <a:r>
              <a:rPr lang="en-US" sz="1000" b="1" dirty="0">
                <a:latin typeface="Calibri" panose="020F0502020204030204" pitchFamily="34" charset="0"/>
                <a:ea typeface="Calibri" panose="020F0502020204030204" pitchFamily="34" charset="0"/>
                <a:cs typeface="Times New Roman" panose="02020603050405020304" pitchFamily="18" charset="0"/>
              </a:rPr>
              <a:t>Andean</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r>
              <a:rPr lang="en-US" sz="1000" dirty="0">
                <a:solidFill>
                  <a:srgbClr val="3399FF"/>
                </a:solidFill>
                <a:latin typeface="Calibri" panose="020F0502020204030204" pitchFamily="34" charset="0"/>
                <a:ea typeface="Calibri" panose="020F0502020204030204" pitchFamily="34" charset="0"/>
                <a:cs typeface="Times New Roman" panose="02020603050405020304" pitchFamily="18" charset="0"/>
              </a:rPr>
              <a:t>            </a:t>
            </a:r>
            <a:r>
              <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 Annual P/PET ratio ≥ 1  ...  </a:t>
            </a:r>
            <a:r>
              <a:rPr lang="en-US" sz="1000" b="1"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412-415 Andean Humid -- Paramos</a:t>
            </a:r>
            <a:endPar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endParaRPr>
          </a:p>
          <a:p>
            <a:r>
              <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             Annual P/PET ratio ≥ 1  ...  </a:t>
            </a:r>
            <a:r>
              <a:rPr lang="en-US" sz="1000" b="1"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401-402 Andean Subhumid -- Puna</a:t>
            </a:r>
            <a:endPar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endParaRPr>
          </a:p>
          <a:p>
            <a:r>
              <a:rPr lang="en-US" sz="1000" dirty="0">
                <a:latin typeface="Calibri" panose="020F0502020204030204" pitchFamily="34" charset="0"/>
                <a:ea typeface="Calibri" panose="020F0502020204030204" pitchFamily="34" charset="0"/>
                <a:cs typeface="Times New Roman" panose="02020603050405020304" pitchFamily="18" charset="0"/>
              </a:rPr>
              <a:t> 1b. Tc ≥ 0° C or Tclx &lt; -15°C</a:t>
            </a:r>
          </a:p>
          <a:p>
            <a:r>
              <a:rPr lang="en-US" sz="1000" dirty="0">
                <a:latin typeface="Calibri" panose="020F0502020204030204" pitchFamily="34" charset="0"/>
                <a:ea typeface="Calibri" panose="020F0502020204030204" pitchFamily="34" charset="0"/>
                <a:cs typeface="Times New Roman" panose="02020603050405020304" pitchFamily="18" charset="0"/>
              </a:rPr>
              <a:t>     5a. Tg ≥ 12°C  ...  </a:t>
            </a:r>
            <a:r>
              <a:rPr lang="en-US" sz="1000" b="1" dirty="0">
                <a:latin typeface="Calibri" panose="020F0502020204030204" pitchFamily="34" charset="0"/>
                <a:ea typeface="Calibri" panose="020F0502020204030204" pitchFamily="34" charset="0"/>
                <a:cs typeface="Times New Roman" panose="02020603050405020304" pitchFamily="18" charset="0"/>
              </a:rPr>
              <a:t>Temperate</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r>
              <a:rPr lang="en-US" sz="1000" dirty="0">
                <a:solidFill>
                  <a:srgbClr val="33CC33"/>
                </a:solidFill>
                <a:latin typeface="Calibri" panose="020F0502020204030204" pitchFamily="34" charset="0"/>
                <a:ea typeface="Calibri" panose="020F0502020204030204" pitchFamily="34" charset="0"/>
                <a:cs typeface="Times New Roman" panose="02020603050405020304" pitchFamily="18" charset="0"/>
              </a:rPr>
              <a:t>       </a:t>
            </a:r>
            <a:r>
              <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  Annual P/PET ratio ≥ 1 and total monthly deficit &lt; 150 mm</a:t>
            </a:r>
          </a:p>
          <a:p>
            <a:r>
              <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             Tg ≥ 18°C and Tc ≥ -10° C and Tclx ≥ -25°C  ...   </a:t>
            </a:r>
            <a:r>
              <a:rPr lang="en-US" sz="1000" b="1"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316 Warm Thermo-temperate Isopluvial Humid -- Warm Temperate Deciduous Forest</a:t>
            </a:r>
            <a:endPar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endParaRPr>
          </a:p>
          <a:p>
            <a:r>
              <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             Tg &lt; 18°C or Tc ≥ -10° C or Tclx &gt; -25°C</a:t>
            </a:r>
          </a:p>
          <a:p>
            <a:r>
              <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                 Tg ≥ 15°C and Tc ≥ -25° C or Tclx &gt; -40°C  ...   </a:t>
            </a:r>
            <a:r>
              <a:rPr lang="en-US" sz="1000" b="1"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315 Mild Meso-temperate Isopluvial Humid -- Mild Temperate Deciduous/Mixed Forest</a:t>
            </a:r>
            <a:endPar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endParaRPr>
          </a:p>
          <a:p>
            <a:r>
              <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                 Tg &lt; 15°C or Tc &lt; -25° C or Tclx &lt; -40°C  ...   </a:t>
            </a:r>
            <a:r>
              <a:rPr lang="en-US" sz="1000" b="1"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314 Mild Cryo-temperate Isopluvial Humid -- Hemiboreal Mixed Forest</a:t>
            </a:r>
            <a:endPar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endParaRPr>
          </a:p>
          <a:p>
            <a:r>
              <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         Annual P/PET ratio &lt; 1 or total monthly deficit ≥ 150 mm</a:t>
            </a:r>
          </a:p>
          <a:p>
            <a:r>
              <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             Annual P/PET ratio ≥ 0.5 or total monthly surplus ≥ 25 mm</a:t>
            </a:r>
          </a:p>
          <a:p>
            <a:r>
              <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                 Peak AET ≥ 75 mm.</a:t>
            </a:r>
          </a:p>
          <a:p>
            <a:r>
              <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                     Annual P/PET ratio ≥ 1 ...   </a:t>
            </a:r>
            <a:r>
              <a:rPr lang="en-US" sz="1000" b="1"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313 Temperate Pluviothermic Humid -- Temperate Woodland/Savanna</a:t>
            </a:r>
            <a:endPar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endParaRPr>
          </a:p>
          <a:p>
            <a:r>
              <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                     Annual P/PET ratio &lt; 1 ...   </a:t>
            </a:r>
            <a:r>
              <a:rPr lang="en-US" sz="1000" b="1"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303 Temperate Pluviothermic Subhumid -- Temperate Grassland</a:t>
            </a:r>
            <a:endPar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endParaRPr>
          </a:p>
          <a:p>
            <a:r>
              <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                 Peak AET &lt; 75 mm.</a:t>
            </a:r>
          </a:p>
          <a:p>
            <a:r>
              <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                     Annual P/PET ratio ≥ 1 ...   </a:t>
            </a:r>
            <a:r>
              <a:rPr lang="en-US" sz="1000" b="1"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312 Temperate Xerothermic Humid -- Temperate Dry Evergreen Forest</a:t>
            </a:r>
          </a:p>
          <a:p>
            <a:r>
              <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                     Annual P/PET ratio &lt; 1 ...   </a:t>
            </a:r>
            <a:r>
              <a:rPr lang="en-US" sz="1000" b="1"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302 Temperate Xerothermic Subhumid -- Temperate Steppe</a:t>
            </a:r>
            <a:endPar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endParaRPr>
          </a:p>
          <a:p>
            <a:r>
              <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             Annual P/PET ratio &lt; 0.5 and total monthly surplus &lt; 25 mm</a:t>
            </a:r>
          </a:p>
          <a:p>
            <a:r>
              <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                 Peak AET ≥ 75 mm ... </a:t>
            </a:r>
            <a:r>
              <a:rPr lang="en-US" sz="1000" b="1"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3## Temperate </a:t>
            </a:r>
            <a:r>
              <a:rPr lang="en-US" sz="1000" b="1" dirty="0" err="1">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Pluvioxeric</a:t>
            </a:r>
            <a:r>
              <a:rPr lang="en-US" sz="1000" b="1"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 – Temperate </a:t>
            </a:r>
            <a:r>
              <a:rPr lang="en-US" sz="1000" b="1" dirty="0" err="1">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Thrornscrub</a:t>
            </a:r>
            <a:endPar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endParaRPr>
          </a:p>
          <a:p>
            <a:r>
              <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                 Peak AET &lt; 75 mm ... </a:t>
            </a:r>
            <a:r>
              <a:rPr lang="en-US" sz="1000" b="1"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301 Temperate </a:t>
            </a:r>
            <a:r>
              <a:rPr lang="en-US" sz="1000" b="1" dirty="0" err="1">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Isoxeric</a:t>
            </a:r>
            <a:r>
              <a:rPr lang="en-US" sz="1000" b="1"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 -- Temperate Desert</a:t>
            </a:r>
            <a:r>
              <a:rPr lang="en-US" sz="1000" dirty="0">
                <a:latin typeface="Calibri" panose="020F0502020204030204" pitchFamily="34" charset="0"/>
                <a:ea typeface="Calibri" panose="020F0502020204030204" pitchFamily="34" charset="0"/>
                <a:cs typeface="Times New Roman" panose="02020603050405020304" pitchFamily="18" charset="0"/>
              </a:rPr>
              <a:t> </a:t>
            </a:r>
          </a:p>
          <a:p>
            <a:r>
              <a:rPr lang="en-US" sz="1000" dirty="0">
                <a:latin typeface="Calibri" panose="020F0502020204030204" pitchFamily="34" charset="0"/>
                <a:ea typeface="Calibri" panose="020F0502020204030204" pitchFamily="34" charset="0"/>
                <a:cs typeface="Times New Roman" panose="02020603050405020304" pitchFamily="18" charset="0"/>
              </a:rPr>
              <a:t>     5b. Tg &lt; 12°C</a:t>
            </a:r>
          </a:p>
          <a:p>
            <a:r>
              <a:rPr lang="en-US" sz="1000" dirty="0">
                <a:latin typeface="Calibri" panose="020F0502020204030204" pitchFamily="34" charset="0"/>
                <a:ea typeface="Calibri" panose="020F0502020204030204" pitchFamily="34" charset="0"/>
                <a:cs typeface="Times New Roman" panose="02020603050405020304" pitchFamily="18" charset="0"/>
              </a:rPr>
              <a:t>         6a. Tg ≥ 6°C  ...  </a:t>
            </a:r>
            <a:r>
              <a:rPr lang="en-US" sz="1000" b="1" dirty="0">
                <a:latin typeface="Calibri" panose="020F0502020204030204" pitchFamily="34" charset="0"/>
                <a:ea typeface="Calibri" panose="020F0502020204030204" pitchFamily="34" charset="0"/>
                <a:cs typeface="Times New Roman" panose="02020603050405020304" pitchFamily="18" charset="0"/>
              </a:rPr>
              <a:t>Boreal</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r>
              <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             Annual P/PET ratio ≥ 1  ...  </a:t>
            </a:r>
            <a:r>
              <a:rPr lang="en-US" sz="1000" b="1"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212-214 Boreal Humid -- Boreal Forest</a:t>
            </a:r>
            <a:endPar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endParaRPr>
          </a:p>
          <a:p>
            <a:r>
              <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             Annual P/PET ratio ≥ 1  ...  </a:t>
            </a:r>
            <a:r>
              <a:rPr lang="en-US" sz="1000" b="1"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201-203 Boreal Subhumid -- Cool Shrubland</a:t>
            </a:r>
            <a:endPar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endParaRPr>
          </a:p>
          <a:p>
            <a:r>
              <a:rPr lang="en-US" sz="1000" dirty="0">
                <a:solidFill>
                  <a:schemeClr val="accent3">
                    <a:lumMod val="50000"/>
                  </a:schemeClr>
                </a:solidFill>
                <a:latin typeface="Calibri" panose="020F0502020204030204" pitchFamily="34" charset="0"/>
                <a:ea typeface="Calibri" panose="020F0502020204030204" pitchFamily="34" charset="0"/>
                <a:cs typeface="Times New Roman" panose="02020603050405020304" pitchFamily="18" charset="0"/>
              </a:rPr>
              <a:t> </a:t>
            </a:r>
            <a:r>
              <a:rPr lang="en-US" sz="1000" dirty="0">
                <a:latin typeface="Calibri" panose="020F0502020204030204" pitchFamily="34" charset="0"/>
                <a:ea typeface="Calibri" panose="020F0502020204030204" pitchFamily="34" charset="0"/>
                <a:cs typeface="Times New Roman" panose="02020603050405020304" pitchFamily="18" charset="0"/>
              </a:rPr>
              <a:t>        6b. Tg &lt; 6°C  ...  Arctic</a:t>
            </a:r>
          </a:p>
          <a:p>
            <a:r>
              <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             Annual P/PET ratio ≥ 1  ...  </a:t>
            </a:r>
            <a:r>
              <a:rPr lang="en-US" sz="1000" b="1"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112-114 Arctic Humid -- Wet Tundra</a:t>
            </a:r>
            <a:endPar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endParaRPr>
          </a:p>
          <a:p>
            <a:r>
              <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             Annual P/PET ratio ≥ 1  ...  </a:t>
            </a:r>
            <a:r>
              <a:rPr lang="en-US" sz="1000" b="1"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101-103 Arctic Subhumid -- Dry Tundra</a:t>
            </a:r>
            <a:endPar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27" name="Rectangle 26">
            <a:extLst>
              <a:ext uri="{FF2B5EF4-FFF2-40B4-BE49-F238E27FC236}">
                <a16:creationId xmlns:a16="http://schemas.microsoft.com/office/drawing/2014/main" id="{07D77FD7-FD1E-43FB-8F12-D116DBD7A58E}"/>
              </a:ext>
            </a:extLst>
          </p:cNvPr>
          <p:cNvSpPr/>
          <p:nvPr/>
        </p:nvSpPr>
        <p:spPr>
          <a:xfrm>
            <a:off x="33220742" y="11775433"/>
            <a:ext cx="5458215" cy="1831655"/>
          </a:xfrm>
          <a:prstGeom prst="rect">
            <a:avLst/>
          </a:prstGeom>
          <a:ln>
            <a:solidFill>
              <a:schemeClr val="bg1">
                <a:lumMod val="50000"/>
              </a:schemeClr>
            </a:solidFill>
          </a:ln>
        </p:spPr>
        <p:txBody>
          <a:bodyPr wrap="square">
            <a:spAutoFit/>
          </a:bodyPr>
          <a:lstStyle/>
          <a:p>
            <a:pPr>
              <a:spcAft>
                <a:spcPts val="750"/>
              </a:spcAft>
            </a:pPr>
            <a:r>
              <a:rPr lang="en-US" sz="1000" b="1" dirty="0">
                <a:solidFill>
                  <a:srgbClr val="333333"/>
                </a:solidFill>
                <a:latin typeface="Calibri" panose="020F0502020204030204" pitchFamily="34" charset="0"/>
                <a:ea typeface="Times New Roman" panose="02020603050405020304" pitchFamily="18" charset="0"/>
                <a:cs typeface="Calibri" panose="020F0502020204030204" pitchFamily="34" charset="0"/>
              </a:rPr>
              <a:t>Tg</a:t>
            </a:r>
            <a:r>
              <a:rPr lang="en-US" sz="1000" dirty="0">
                <a:solidFill>
                  <a:srgbClr val="333333"/>
                </a:solidFill>
                <a:latin typeface="Calibri" panose="020F0502020204030204" pitchFamily="34" charset="0"/>
                <a:ea typeface="Times New Roman" panose="02020603050405020304" pitchFamily="18" charset="0"/>
                <a:cs typeface="Calibri" panose="020F0502020204030204" pitchFamily="34" charset="0"/>
              </a:rPr>
              <a:t> = mean positive (subzero temperatures counted as zero) temperature of the warmest 6 months.</a:t>
            </a:r>
            <a:endParaRPr lang="en-US" sz="1000" dirty="0">
              <a:latin typeface="Calibri" panose="020F0502020204030204" pitchFamily="34" charset="0"/>
              <a:ea typeface="Times New Roman" panose="02020603050405020304" pitchFamily="18" charset="0"/>
              <a:cs typeface="Calibri" panose="020F0502020204030204" pitchFamily="34" charset="0"/>
            </a:endParaRPr>
          </a:p>
          <a:p>
            <a:pPr>
              <a:spcAft>
                <a:spcPts val="750"/>
              </a:spcAft>
            </a:pPr>
            <a:r>
              <a:rPr lang="en-US" sz="1000" b="1" dirty="0">
                <a:solidFill>
                  <a:srgbClr val="333333"/>
                </a:solidFill>
                <a:latin typeface="Calibri" panose="020F0502020204030204" pitchFamily="34" charset="0"/>
                <a:ea typeface="Times New Roman" panose="02020603050405020304" pitchFamily="18" charset="0"/>
                <a:cs typeface="Calibri" panose="020F0502020204030204" pitchFamily="34" charset="0"/>
              </a:rPr>
              <a:t>Tc</a:t>
            </a:r>
            <a:r>
              <a:rPr lang="en-US" sz="1000" dirty="0">
                <a:solidFill>
                  <a:srgbClr val="333333"/>
                </a:solidFill>
                <a:latin typeface="Calibri" panose="020F0502020204030204" pitchFamily="34" charset="0"/>
                <a:ea typeface="Times New Roman" panose="02020603050405020304" pitchFamily="18" charset="0"/>
                <a:cs typeface="Calibri" panose="020F0502020204030204" pitchFamily="34" charset="0"/>
              </a:rPr>
              <a:t> = mean temperature of the coldest month.</a:t>
            </a:r>
            <a:endParaRPr lang="en-US" sz="1000" dirty="0">
              <a:latin typeface="Calibri" panose="020F0502020204030204" pitchFamily="34" charset="0"/>
              <a:ea typeface="Times New Roman" panose="02020603050405020304" pitchFamily="18" charset="0"/>
              <a:cs typeface="Calibri" panose="020F0502020204030204" pitchFamily="34" charset="0"/>
            </a:endParaRPr>
          </a:p>
          <a:p>
            <a:pPr>
              <a:lnSpc>
                <a:spcPct val="107000"/>
              </a:lnSpc>
              <a:spcAft>
                <a:spcPts val="750"/>
              </a:spcAft>
            </a:pPr>
            <a:r>
              <a:rPr lang="en-US" sz="1000" b="1" dirty="0">
                <a:solidFill>
                  <a:srgbClr val="333333"/>
                </a:solidFill>
                <a:latin typeface="Calibri" panose="020F0502020204030204" pitchFamily="34" charset="0"/>
                <a:ea typeface="Calibri" panose="020F0502020204030204" pitchFamily="34" charset="0"/>
                <a:cs typeface="Calibri" panose="020F0502020204030204" pitchFamily="34" charset="0"/>
              </a:rPr>
              <a:t>Tclx </a:t>
            </a:r>
            <a:r>
              <a:rPr lang="en-US" sz="1000" dirty="0">
                <a:solidFill>
                  <a:srgbClr val="333333"/>
                </a:solidFill>
                <a:latin typeface="Calibri" panose="020F0502020204030204" pitchFamily="34" charset="0"/>
                <a:ea typeface="Calibri" panose="020F0502020204030204" pitchFamily="34" charset="0"/>
                <a:cs typeface="Calibri" panose="020F0502020204030204" pitchFamily="34" charset="0"/>
              </a:rPr>
              <a:t>= mean annual extreme low temperature.</a:t>
            </a:r>
          </a:p>
          <a:p>
            <a:pPr>
              <a:lnSpc>
                <a:spcPct val="107000"/>
              </a:lnSpc>
              <a:spcAft>
                <a:spcPts val="750"/>
              </a:spcAft>
            </a:pPr>
            <a:r>
              <a:rPr lang="en-US" sz="1000" b="1" dirty="0">
                <a:solidFill>
                  <a:srgbClr val="333333"/>
                </a:solidFill>
                <a:latin typeface="Calibri" panose="020F0502020204030204" pitchFamily="34" charset="0"/>
                <a:ea typeface="Calibri" panose="020F0502020204030204" pitchFamily="34" charset="0"/>
                <a:cs typeface="Calibri" panose="020F0502020204030204" pitchFamily="34" charset="0"/>
              </a:rPr>
              <a:t>P/PET </a:t>
            </a:r>
            <a:r>
              <a:rPr lang="en-US" sz="1000" dirty="0">
                <a:solidFill>
                  <a:srgbClr val="333333"/>
                </a:solidFill>
                <a:latin typeface="Calibri" panose="020F0502020204030204" pitchFamily="34" charset="0"/>
                <a:ea typeface="Calibri" panose="020F0502020204030204" pitchFamily="34" charset="0"/>
                <a:cs typeface="Calibri" panose="020F0502020204030204" pitchFamily="34" charset="0"/>
              </a:rPr>
              <a:t>= annual precipitation to potential evapotranspiration ratio.</a:t>
            </a:r>
          </a:p>
          <a:p>
            <a:pPr>
              <a:lnSpc>
                <a:spcPct val="107000"/>
              </a:lnSpc>
              <a:spcAft>
                <a:spcPts val="750"/>
              </a:spcAft>
            </a:pPr>
            <a:r>
              <a:rPr lang="en-US" sz="1000" b="1" dirty="0">
                <a:solidFill>
                  <a:srgbClr val="333333"/>
                </a:solidFill>
                <a:latin typeface="Calibri" panose="020F0502020204030204" pitchFamily="34" charset="0"/>
                <a:ea typeface="Calibri" panose="020F0502020204030204" pitchFamily="34" charset="0"/>
                <a:cs typeface="Calibri" panose="020F0502020204030204" pitchFamily="34" charset="0"/>
              </a:rPr>
              <a:t>Deficit </a:t>
            </a:r>
            <a:r>
              <a:rPr lang="en-US" sz="1000" dirty="0">
                <a:solidFill>
                  <a:srgbClr val="333333"/>
                </a:solidFill>
                <a:latin typeface="Calibri" panose="020F0502020204030204" pitchFamily="34" charset="0"/>
                <a:ea typeface="Calibri" panose="020F0502020204030204" pitchFamily="34" charset="0"/>
                <a:cs typeface="Calibri" panose="020F0502020204030204" pitchFamily="34" charset="0"/>
              </a:rPr>
              <a:t>= cumulative deficit in monthly precipitation.</a:t>
            </a:r>
          </a:p>
          <a:p>
            <a:pPr>
              <a:lnSpc>
                <a:spcPct val="107000"/>
              </a:lnSpc>
              <a:spcAft>
                <a:spcPts val="750"/>
              </a:spcAft>
            </a:pPr>
            <a:r>
              <a:rPr lang="en-US" sz="1000" b="1" dirty="0">
                <a:solidFill>
                  <a:srgbClr val="333333"/>
                </a:solidFill>
                <a:latin typeface="Calibri" panose="020F0502020204030204" pitchFamily="34" charset="0"/>
                <a:ea typeface="Calibri" panose="020F0502020204030204" pitchFamily="34" charset="0"/>
                <a:cs typeface="Calibri" panose="020F0502020204030204" pitchFamily="34" charset="0"/>
              </a:rPr>
              <a:t>Surplus </a:t>
            </a:r>
            <a:r>
              <a:rPr lang="en-US" sz="1000" dirty="0">
                <a:solidFill>
                  <a:srgbClr val="333333"/>
                </a:solidFill>
                <a:latin typeface="Calibri" panose="020F0502020204030204" pitchFamily="34" charset="0"/>
                <a:ea typeface="Calibri" panose="020F0502020204030204" pitchFamily="34" charset="0"/>
                <a:cs typeface="Calibri" panose="020F0502020204030204" pitchFamily="34" charset="0"/>
              </a:rPr>
              <a:t>= cumulative surplus in monthly precipitation.</a:t>
            </a:r>
          </a:p>
          <a:p>
            <a:pPr>
              <a:lnSpc>
                <a:spcPct val="107000"/>
              </a:lnSpc>
              <a:spcAft>
                <a:spcPts val="750"/>
              </a:spcAft>
            </a:pPr>
            <a:r>
              <a:rPr lang="en-US" sz="1000" b="1" dirty="0">
                <a:solidFill>
                  <a:srgbClr val="333333"/>
                </a:solidFill>
                <a:latin typeface="Calibri" panose="020F0502020204030204" pitchFamily="34" charset="0"/>
                <a:ea typeface="Calibri" panose="020F0502020204030204" pitchFamily="34" charset="0"/>
                <a:cs typeface="Calibri" panose="020F0502020204030204" pitchFamily="34" charset="0"/>
              </a:rPr>
              <a:t>Peak AET </a:t>
            </a:r>
            <a:r>
              <a:rPr lang="en-US" sz="1000" dirty="0">
                <a:solidFill>
                  <a:srgbClr val="333333"/>
                </a:solidFill>
                <a:latin typeface="Calibri" panose="020F0502020204030204" pitchFamily="34" charset="0"/>
                <a:ea typeface="Calibri" panose="020F0502020204030204" pitchFamily="34" charset="0"/>
                <a:cs typeface="Calibri" panose="020F0502020204030204" pitchFamily="34" charset="0"/>
              </a:rPr>
              <a:t>= highest monthly actual evapotranspiration with no soil moisture storage.</a:t>
            </a:r>
            <a:endParaRPr lang="en-US" sz="1000" dirty="0">
              <a:solidFill>
                <a:srgbClr val="333333"/>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31" name="Rectangle 30">
            <a:extLst>
              <a:ext uri="{FF2B5EF4-FFF2-40B4-BE49-F238E27FC236}">
                <a16:creationId xmlns:a16="http://schemas.microsoft.com/office/drawing/2014/main" id="{C5F1BC51-E10F-4E9C-B915-B56F0D4B200C}"/>
              </a:ext>
            </a:extLst>
          </p:cNvPr>
          <p:cNvSpPr/>
          <p:nvPr/>
        </p:nvSpPr>
        <p:spPr>
          <a:xfrm>
            <a:off x="19227766" y="20391997"/>
            <a:ext cx="5187104" cy="607539"/>
          </a:xfrm>
          <a:prstGeom prst="rect">
            <a:avLst/>
          </a:prstGeom>
        </p:spPr>
        <p:txBody>
          <a:bodyPr wrap="square">
            <a:spAutoFit/>
          </a:bodyPr>
          <a:lstStyle/>
          <a:p>
            <a:pPr>
              <a:lnSpc>
                <a:spcPct val="107000"/>
              </a:lnSpc>
              <a:spcAft>
                <a:spcPts val="800"/>
              </a:spcAft>
            </a:pPr>
            <a:r>
              <a:rPr lang="en-US" sz="1600" dirty="0">
                <a:solidFill>
                  <a:srgbClr val="333333"/>
                </a:solidFill>
                <a:latin typeface="Calibri" panose="020F0502020204030204" pitchFamily="34" charset="0"/>
                <a:ea typeface="Times New Roman" panose="02020603050405020304" pitchFamily="18" charset="0"/>
                <a:cs typeface="Calibri" panose="020F0502020204030204" pitchFamily="34" charset="0"/>
              </a:rPr>
              <a:t>Comparison of low elevation and high elevation MLRAs in Colorado by summer temperature and moisture.</a:t>
            </a:r>
            <a:endParaRPr lang="en-US" sz="1600" dirty="0">
              <a:effectLst/>
              <a:latin typeface="Calibri" panose="020F0502020204030204" pitchFamily="34" charset="0"/>
              <a:ea typeface="Calibri" panose="020F0502020204030204" pitchFamily="34" charset="0"/>
              <a:cs typeface="Calibri" panose="020F0502020204030204" pitchFamily="34" charset="0"/>
            </a:endParaRPr>
          </a:p>
        </p:txBody>
      </p:sp>
      <p:sp>
        <p:nvSpPr>
          <p:cNvPr id="32" name="Rectangle 31">
            <a:extLst>
              <a:ext uri="{FF2B5EF4-FFF2-40B4-BE49-F238E27FC236}">
                <a16:creationId xmlns:a16="http://schemas.microsoft.com/office/drawing/2014/main" id="{E1B65744-3525-4D8B-B03D-C0BE2ACE5312}"/>
              </a:ext>
            </a:extLst>
          </p:cNvPr>
          <p:cNvSpPr/>
          <p:nvPr/>
        </p:nvSpPr>
        <p:spPr>
          <a:xfrm>
            <a:off x="13420393" y="20391997"/>
            <a:ext cx="5452230" cy="871008"/>
          </a:xfrm>
          <a:prstGeom prst="rect">
            <a:avLst/>
          </a:prstGeom>
        </p:spPr>
        <p:txBody>
          <a:bodyPr wrap="square">
            <a:spAutoFit/>
          </a:bodyPr>
          <a:lstStyle/>
          <a:p>
            <a:pPr>
              <a:lnSpc>
                <a:spcPct val="107000"/>
              </a:lnSpc>
              <a:spcAft>
                <a:spcPts val="800"/>
              </a:spcAft>
            </a:pPr>
            <a:r>
              <a:rPr lang="en-US" sz="1600" dirty="0">
                <a:solidFill>
                  <a:srgbClr val="333333"/>
                </a:solidFill>
                <a:latin typeface="Calibri" panose="020F0502020204030204" pitchFamily="34" charset="0"/>
                <a:ea typeface="Times New Roman" panose="02020603050405020304" pitchFamily="18" charset="0"/>
                <a:cs typeface="Calibri" panose="020F0502020204030204" pitchFamily="34" charset="0"/>
              </a:rPr>
              <a:t>Temperature and elevation curve in the Southern Appalachians projecting a timberline of 3000 m in today’s climate, well above the highest peaks.</a:t>
            </a:r>
            <a:endParaRPr lang="en-US" sz="1600" dirty="0">
              <a:effectLst/>
              <a:latin typeface="Calibri" panose="020F0502020204030204" pitchFamily="34" charset="0"/>
              <a:ea typeface="Calibri" panose="020F0502020204030204" pitchFamily="34" charset="0"/>
              <a:cs typeface="Calibri" panose="020F0502020204030204" pitchFamily="34" charset="0"/>
            </a:endParaRPr>
          </a:p>
        </p:txBody>
      </p:sp>
      <p:sp>
        <p:nvSpPr>
          <p:cNvPr id="33" name="Rectangle 32">
            <a:extLst>
              <a:ext uri="{FF2B5EF4-FFF2-40B4-BE49-F238E27FC236}">
                <a16:creationId xmlns:a16="http://schemas.microsoft.com/office/drawing/2014/main" id="{8E1A1C9D-9070-4F00-8834-972DDEF3C8E2}"/>
              </a:ext>
            </a:extLst>
          </p:cNvPr>
          <p:cNvSpPr/>
          <p:nvPr/>
        </p:nvSpPr>
        <p:spPr>
          <a:xfrm>
            <a:off x="13775108" y="9131221"/>
            <a:ext cx="10074636" cy="344069"/>
          </a:xfrm>
          <a:prstGeom prst="rect">
            <a:avLst/>
          </a:prstGeom>
        </p:spPr>
        <p:txBody>
          <a:bodyPr wrap="square">
            <a:spAutoFit/>
          </a:bodyPr>
          <a:lstStyle/>
          <a:p>
            <a:pPr>
              <a:lnSpc>
                <a:spcPct val="107000"/>
              </a:lnSpc>
              <a:spcAft>
                <a:spcPts val="800"/>
              </a:spcAft>
            </a:pPr>
            <a:r>
              <a:rPr lang="en-US" sz="1600" dirty="0">
                <a:solidFill>
                  <a:srgbClr val="333333"/>
                </a:solidFill>
                <a:latin typeface="Calibri" panose="020F0502020204030204" pitchFamily="34" charset="0"/>
                <a:ea typeface="Times New Roman" panose="02020603050405020304" pitchFamily="18" charset="0"/>
                <a:cs typeface="Calibri" panose="020F0502020204030204" pitchFamily="34" charset="0"/>
              </a:rPr>
              <a:t>Comparison between two MLRAs differing in soil temperature regime (mesic vs. frigid).</a:t>
            </a:r>
            <a:endParaRPr lang="en-US" sz="1600" dirty="0">
              <a:effectLst/>
              <a:latin typeface="Calibri" panose="020F0502020204030204" pitchFamily="34" charset="0"/>
              <a:ea typeface="Calibri" panose="020F0502020204030204" pitchFamily="34" charset="0"/>
              <a:cs typeface="Calibri" panose="020F0502020204030204" pitchFamily="34" charset="0"/>
            </a:endParaRPr>
          </a:p>
        </p:txBody>
      </p:sp>
      <p:pic>
        <p:nvPicPr>
          <p:cNvPr id="12" name="Picture 11">
            <a:extLst>
              <a:ext uri="{FF2B5EF4-FFF2-40B4-BE49-F238E27FC236}">
                <a16:creationId xmlns:a16="http://schemas.microsoft.com/office/drawing/2014/main" id="{8B95DDEC-7DB9-48DA-9BBA-91D14F2E04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621703" y="15283725"/>
            <a:ext cx="4849670" cy="5079962"/>
          </a:xfrm>
          <a:prstGeom prst="rect">
            <a:avLst/>
          </a:prstGeom>
        </p:spPr>
      </p:pic>
      <p:pic>
        <p:nvPicPr>
          <p:cNvPr id="19" name="Picture 18">
            <a:extLst>
              <a:ext uri="{FF2B5EF4-FFF2-40B4-BE49-F238E27FC236}">
                <a16:creationId xmlns:a16="http://schemas.microsoft.com/office/drawing/2014/main" id="{27AD7932-2E7F-49E6-A370-5AA34B84358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709411" y="15283725"/>
            <a:ext cx="5599247" cy="5079962"/>
          </a:xfrm>
          <a:prstGeom prst="rect">
            <a:avLst/>
          </a:prstGeom>
        </p:spPr>
      </p:pic>
      <p:pic>
        <p:nvPicPr>
          <p:cNvPr id="26" name="Picture 25">
            <a:extLst>
              <a:ext uri="{FF2B5EF4-FFF2-40B4-BE49-F238E27FC236}">
                <a16:creationId xmlns:a16="http://schemas.microsoft.com/office/drawing/2014/main" id="{E59104BE-4F23-4434-9FA8-9C70FDF96E7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546696" y="15158189"/>
            <a:ext cx="18469470" cy="10870315"/>
          </a:xfrm>
          <a:prstGeom prst="rect">
            <a:avLst/>
          </a:prstGeom>
          <a:ln w="88900" cap="sq" cmpd="thickThin">
            <a:noFill/>
            <a:prstDash val="solid"/>
            <a:miter lim="800000"/>
          </a:ln>
          <a:effectLst>
            <a:innerShdw blurRad="76200">
              <a:srgbClr val="000000"/>
            </a:innerShdw>
          </a:effectLst>
        </p:spPr>
      </p:pic>
      <p:pic>
        <p:nvPicPr>
          <p:cNvPr id="34" name="Picture 33">
            <a:extLst>
              <a:ext uri="{FF2B5EF4-FFF2-40B4-BE49-F238E27FC236}">
                <a16:creationId xmlns:a16="http://schemas.microsoft.com/office/drawing/2014/main" id="{241F9FB6-BC4C-4015-A0A8-56C52732855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038317" y="3565967"/>
            <a:ext cx="10259143" cy="7925518"/>
          </a:xfrm>
          <a:prstGeom prst="rect">
            <a:avLst/>
          </a:prstGeom>
        </p:spPr>
      </p:pic>
      <p:grpSp>
        <p:nvGrpSpPr>
          <p:cNvPr id="44" name="Group 43">
            <a:extLst>
              <a:ext uri="{FF2B5EF4-FFF2-40B4-BE49-F238E27FC236}">
                <a16:creationId xmlns:a16="http://schemas.microsoft.com/office/drawing/2014/main" id="{55256718-8126-43F3-85BA-C7D9447D8D47}"/>
              </a:ext>
            </a:extLst>
          </p:cNvPr>
          <p:cNvGrpSpPr/>
          <p:nvPr/>
        </p:nvGrpSpPr>
        <p:grpSpPr>
          <a:xfrm>
            <a:off x="270442" y="11118901"/>
            <a:ext cx="12325837" cy="10014667"/>
            <a:chOff x="-165707" y="10891874"/>
            <a:chExt cx="12325837" cy="10014667"/>
          </a:xfrm>
        </p:grpSpPr>
        <p:pic>
          <p:nvPicPr>
            <p:cNvPr id="8" name="Picture 7">
              <a:extLst>
                <a:ext uri="{FF2B5EF4-FFF2-40B4-BE49-F238E27FC236}">
                  <a16:creationId xmlns:a16="http://schemas.microsoft.com/office/drawing/2014/main" id="{1439E374-7CBF-49F6-912E-7ED4BC28EABF}"/>
                </a:ext>
              </a:extLst>
            </p:cNvPr>
            <p:cNvPicPr>
              <a:picLocks noChangeAspect="1"/>
            </p:cNvPicPr>
            <p:nvPr/>
          </p:nvPicPr>
          <p:blipFill rotWithShape="1">
            <a:blip r:embed="rId7">
              <a:extLst>
                <a:ext uri="{28A0092B-C50C-407E-A947-70E740481C1C}">
                  <a14:useLocalDpi xmlns:a14="http://schemas.microsoft.com/office/drawing/2010/main" val="0"/>
                </a:ext>
              </a:extLst>
            </a:blip>
            <a:srcRect l="-1" r="6594" b="4525"/>
            <a:stretch/>
          </p:blipFill>
          <p:spPr>
            <a:xfrm>
              <a:off x="-165707" y="10891874"/>
              <a:ext cx="11442537" cy="9748801"/>
            </a:xfrm>
            <a:prstGeom prst="rect">
              <a:avLst/>
            </a:prstGeom>
          </p:spPr>
        </p:pic>
        <p:sp>
          <p:nvSpPr>
            <p:cNvPr id="28" name="Rectangle 27">
              <a:extLst>
                <a:ext uri="{FF2B5EF4-FFF2-40B4-BE49-F238E27FC236}">
                  <a16:creationId xmlns:a16="http://schemas.microsoft.com/office/drawing/2014/main" id="{C4F4F3FD-2776-4881-8442-24FCB82F061E}"/>
                </a:ext>
              </a:extLst>
            </p:cNvPr>
            <p:cNvSpPr/>
            <p:nvPr/>
          </p:nvSpPr>
          <p:spPr>
            <a:xfrm>
              <a:off x="7009222" y="11070203"/>
              <a:ext cx="4585551" cy="407035"/>
            </a:xfrm>
            <a:prstGeom prst="rect">
              <a:avLst/>
            </a:prstGeom>
          </p:spPr>
          <p:txBody>
            <a:bodyPr wrap="none">
              <a:spAutoFit/>
            </a:bodyPr>
            <a:lstStyle/>
            <a:p>
              <a:pPr>
                <a:lnSpc>
                  <a:spcPct val="107000"/>
                </a:lnSpc>
                <a:spcAft>
                  <a:spcPts val="800"/>
                </a:spcAft>
              </a:pPr>
              <a:r>
                <a:rPr lang="en-US" sz="2000" b="1" dirty="0">
                  <a:solidFill>
                    <a:srgbClr val="333333"/>
                  </a:solidFill>
                  <a:latin typeface="Calibri" panose="020F0502020204030204" pitchFamily="34" charset="0"/>
                  <a:ea typeface="Times New Roman" panose="02020603050405020304" pitchFamily="18" charset="0"/>
                  <a:cs typeface="Calibri" panose="020F0502020204030204" pitchFamily="34" charset="0"/>
                </a:rPr>
                <a:t>https://usda.shinyapps.io/MLRAClimate/</a:t>
              </a:r>
              <a:endParaRPr lang="en-US" sz="2000" dirty="0">
                <a:effectLst/>
                <a:latin typeface="Calibri" panose="020F0502020204030204" pitchFamily="34" charset="0"/>
                <a:ea typeface="Calibri" panose="020F0502020204030204" pitchFamily="34" charset="0"/>
                <a:cs typeface="Calibri" panose="020F0502020204030204" pitchFamily="34" charset="0"/>
              </a:endParaRPr>
            </a:p>
          </p:txBody>
        </p:sp>
        <p:pic>
          <p:nvPicPr>
            <p:cNvPr id="41" name="Picture 40">
              <a:extLst>
                <a:ext uri="{FF2B5EF4-FFF2-40B4-BE49-F238E27FC236}">
                  <a16:creationId xmlns:a16="http://schemas.microsoft.com/office/drawing/2014/main" id="{A0951A66-28E3-497F-893C-EAC9B0B4C8DB}"/>
                </a:ext>
              </a:extLst>
            </p:cNvPr>
            <p:cNvPicPr>
              <a:picLocks noChangeAspect="1"/>
            </p:cNvPicPr>
            <p:nvPr/>
          </p:nvPicPr>
          <p:blipFill rotWithShape="1">
            <a:blip r:embed="rId7">
              <a:extLst>
                <a:ext uri="{28A0092B-C50C-407E-A947-70E740481C1C}">
                  <a14:useLocalDpi xmlns:a14="http://schemas.microsoft.com/office/drawing/2010/main" val="0"/>
                </a:ext>
              </a:extLst>
            </a:blip>
            <a:srcRect l="34811" t="59877" r="-93"/>
            <a:stretch/>
          </p:blipFill>
          <p:spPr>
            <a:xfrm>
              <a:off x="3974769" y="17010460"/>
              <a:ext cx="7605399" cy="3896081"/>
            </a:xfrm>
            <a:prstGeom prst="rect">
              <a:avLst/>
            </a:prstGeom>
          </p:spPr>
        </p:pic>
        <p:pic>
          <p:nvPicPr>
            <p:cNvPr id="36" name="Picture 35">
              <a:extLst>
                <a:ext uri="{FF2B5EF4-FFF2-40B4-BE49-F238E27FC236}">
                  <a16:creationId xmlns:a16="http://schemas.microsoft.com/office/drawing/2014/main" id="{15B1F814-D109-4F99-8E42-32944A6A59C6}"/>
                </a:ext>
              </a:extLst>
            </p:cNvPr>
            <p:cNvPicPr>
              <a:picLocks noChangeAspect="1"/>
            </p:cNvPicPr>
            <p:nvPr/>
          </p:nvPicPr>
          <p:blipFill rotWithShape="1">
            <a:blip r:embed="rId8">
              <a:extLst>
                <a:ext uri="{28A0092B-C50C-407E-A947-70E740481C1C}">
                  <a14:useLocalDpi xmlns:a14="http://schemas.microsoft.com/office/drawing/2010/main" val="0"/>
                </a:ext>
              </a:extLst>
            </a:blip>
            <a:srcRect l="35087" t="5813" r="10276" b="41997"/>
            <a:stretch/>
          </p:blipFill>
          <p:spPr>
            <a:xfrm>
              <a:off x="4112391" y="11560275"/>
              <a:ext cx="8047739" cy="5454437"/>
            </a:xfrm>
            <a:prstGeom prst="rect">
              <a:avLst/>
            </a:prstGeom>
          </p:spPr>
        </p:pic>
      </p:grpSp>
      <p:pic>
        <p:nvPicPr>
          <p:cNvPr id="29" name="Picture 28">
            <a:extLst>
              <a:ext uri="{FF2B5EF4-FFF2-40B4-BE49-F238E27FC236}">
                <a16:creationId xmlns:a16="http://schemas.microsoft.com/office/drawing/2014/main" id="{B21FC2A7-5D22-4ECE-AC71-AFFA93208E0E}"/>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0268182" y="22558425"/>
            <a:ext cx="2174358" cy="1432717"/>
          </a:xfrm>
          <a:prstGeom prst="rect">
            <a:avLst/>
          </a:prstGeom>
        </p:spPr>
      </p:pic>
      <p:sp>
        <p:nvSpPr>
          <p:cNvPr id="50" name="Rectangle 49">
            <a:extLst>
              <a:ext uri="{FF2B5EF4-FFF2-40B4-BE49-F238E27FC236}">
                <a16:creationId xmlns:a16="http://schemas.microsoft.com/office/drawing/2014/main" id="{52976A28-D35B-4684-B721-259DBEE0AAD7}"/>
              </a:ext>
            </a:extLst>
          </p:cNvPr>
          <p:cNvSpPr/>
          <p:nvPr/>
        </p:nvSpPr>
        <p:spPr>
          <a:xfrm>
            <a:off x="33297280" y="11297230"/>
            <a:ext cx="9145260" cy="344069"/>
          </a:xfrm>
          <a:prstGeom prst="rect">
            <a:avLst/>
          </a:prstGeom>
        </p:spPr>
        <p:txBody>
          <a:bodyPr wrap="square">
            <a:spAutoFit/>
          </a:bodyPr>
          <a:lstStyle/>
          <a:p>
            <a:pPr>
              <a:lnSpc>
                <a:spcPct val="107000"/>
              </a:lnSpc>
              <a:spcAft>
                <a:spcPts val="800"/>
              </a:spcAft>
            </a:pPr>
            <a:r>
              <a:rPr lang="en-US" sz="1600" dirty="0">
                <a:solidFill>
                  <a:srgbClr val="333333"/>
                </a:solidFill>
                <a:latin typeface="Calibri" panose="020F0502020204030204" pitchFamily="34" charset="0"/>
                <a:ea typeface="Times New Roman" panose="02020603050405020304" pitchFamily="18" charset="0"/>
                <a:cs typeface="Calibri" panose="020F0502020204030204" pitchFamily="34" charset="0"/>
              </a:rPr>
              <a:t>Climatic domains – broad groupings of seasonal temperature and precipitation regimes.</a:t>
            </a:r>
            <a:endParaRPr lang="en-US" sz="1600" dirty="0">
              <a:effectLst/>
              <a:latin typeface="Calibri" panose="020F0502020204030204" pitchFamily="34" charset="0"/>
              <a:ea typeface="Calibri" panose="020F0502020204030204" pitchFamily="34" charset="0"/>
              <a:cs typeface="Calibri" panose="020F0502020204030204" pitchFamily="34" charset="0"/>
            </a:endParaRPr>
          </a:p>
        </p:txBody>
      </p:sp>
      <p:sp>
        <p:nvSpPr>
          <p:cNvPr id="51" name="Rectangle 50">
            <a:extLst>
              <a:ext uri="{FF2B5EF4-FFF2-40B4-BE49-F238E27FC236}">
                <a16:creationId xmlns:a16="http://schemas.microsoft.com/office/drawing/2014/main" id="{076BD9FE-6A2F-44BB-A939-D5B4EFEB71D8}"/>
              </a:ext>
            </a:extLst>
          </p:cNvPr>
          <p:cNvSpPr/>
          <p:nvPr/>
        </p:nvSpPr>
        <p:spPr>
          <a:xfrm>
            <a:off x="30407074" y="26008977"/>
            <a:ext cx="9145260" cy="344069"/>
          </a:xfrm>
          <a:prstGeom prst="rect">
            <a:avLst/>
          </a:prstGeom>
        </p:spPr>
        <p:txBody>
          <a:bodyPr wrap="square">
            <a:spAutoFit/>
          </a:bodyPr>
          <a:lstStyle/>
          <a:p>
            <a:pPr>
              <a:lnSpc>
                <a:spcPct val="107000"/>
              </a:lnSpc>
              <a:spcAft>
                <a:spcPts val="800"/>
              </a:spcAft>
            </a:pPr>
            <a:r>
              <a:rPr lang="en-US" sz="1600" dirty="0">
                <a:solidFill>
                  <a:srgbClr val="333333"/>
                </a:solidFill>
                <a:latin typeface="Calibri" panose="020F0502020204030204" pitchFamily="34" charset="0"/>
                <a:ea typeface="Times New Roman" panose="02020603050405020304" pitchFamily="18" charset="0"/>
                <a:cs typeface="Calibri" panose="020F0502020204030204" pitchFamily="34" charset="0"/>
              </a:rPr>
              <a:t>Climatic subdivisions – seasonal temperature and precipitation regimes with humid regions subdivided.</a:t>
            </a:r>
            <a:endParaRPr lang="en-US" sz="1600" dirty="0">
              <a:effectLst/>
              <a:latin typeface="Calibri" panose="020F0502020204030204" pitchFamily="34" charset="0"/>
              <a:ea typeface="Calibri" panose="020F0502020204030204" pitchFamily="34" charset="0"/>
              <a:cs typeface="Calibri" panose="020F0502020204030204" pitchFamily="34" charset="0"/>
            </a:endParaRPr>
          </a:p>
        </p:txBody>
      </p:sp>
      <p:pic>
        <p:nvPicPr>
          <p:cNvPr id="53" name="Picture 52">
            <a:extLst>
              <a:ext uri="{FF2B5EF4-FFF2-40B4-BE49-F238E27FC236}">
                <a16:creationId xmlns:a16="http://schemas.microsoft.com/office/drawing/2014/main" id="{75090DBA-DE86-4FC8-BF09-5DB5644672F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3255005" y="3721260"/>
            <a:ext cx="11159865" cy="5409961"/>
          </a:xfrm>
          <a:prstGeom prst="rect">
            <a:avLst/>
          </a:prstGeom>
        </p:spPr>
      </p:pic>
      <p:sp>
        <p:nvSpPr>
          <p:cNvPr id="54" name="Rectangle 53">
            <a:extLst>
              <a:ext uri="{FF2B5EF4-FFF2-40B4-BE49-F238E27FC236}">
                <a16:creationId xmlns:a16="http://schemas.microsoft.com/office/drawing/2014/main" id="{5F5D2B8F-CBF0-411B-AC5E-5591DBAA1A9B}"/>
              </a:ext>
            </a:extLst>
          </p:cNvPr>
          <p:cNvSpPr/>
          <p:nvPr/>
        </p:nvSpPr>
        <p:spPr>
          <a:xfrm>
            <a:off x="13551734" y="21714647"/>
            <a:ext cx="10486330" cy="4790799"/>
          </a:xfrm>
          <a:prstGeom prst="rect">
            <a:avLst/>
          </a:prstGeom>
          <a:ln>
            <a:solidFill>
              <a:schemeClr val="tx1"/>
            </a:solidFill>
          </a:ln>
        </p:spPr>
        <p:txBody>
          <a:bodyPr wrap="square">
            <a:spAutoFit/>
          </a:bodyPr>
          <a:lstStyle/>
          <a:p>
            <a:pPr>
              <a:lnSpc>
                <a:spcPct val="107000"/>
              </a:lnSpc>
              <a:spcAft>
                <a:spcPts val="800"/>
              </a:spcAft>
            </a:pPr>
            <a:r>
              <a:rPr lang="en-US" sz="2000" b="1" dirty="0">
                <a:latin typeface="Calibri" panose="020F0502020204030204" pitchFamily="34" charset="0"/>
                <a:ea typeface="Calibri" panose="020F0502020204030204" pitchFamily="34" charset="0"/>
                <a:cs typeface="Times New Roman" panose="02020603050405020304" pitchFamily="18" charset="0"/>
              </a:rPr>
              <a:t>Peak AET </a:t>
            </a:r>
            <a:r>
              <a:rPr lang="en-US" sz="2000" dirty="0">
                <a:latin typeface="Calibri" panose="020F0502020204030204" pitchFamily="34" charset="0"/>
                <a:ea typeface="Calibri" panose="020F0502020204030204" pitchFamily="34" charset="0"/>
                <a:cs typeface="Times New Roman" panose="02020603050405020304" pitchFamily="18" charset="0"/>
              </a:rPr>
              <a:t>– For climates with seasonal variability in moisture, plants must employ a strategy of either tolerance or avoidance to survive the dry season. The timing of the dry season, however is of less importance compared the timing of the wet season. If the wet season coincides with temperatures favoring maximum growth, the strategy is avoidance, allowing annual regrowth of more efficient deciduous organs optimized for higher peak productivity. In contrast, if moisture is only available during periods of lower temperatures, the strategy is tolerance, allowing persistence through long periods of low productivity. In addition, when warm temperatures coincides with precipitation, the frequency of lightning is higher and fire return interval is shorter, further giving advantage to grassland vegetation over shrubland.</a:t>
            </a:r>
          </a:p>
          <a:p>
            <a:pPr>
              <a:lnSpc>
                <a:spcPct val="107000"/>
              </a:lnSpc>
              <a:spcAft>
                <a:spcPts val="800"/>
              </a:spcAft>
            </a:pPr>
            <a:r>
              <a:rPr lang="en-US" sz="2000" dirty="0">
                <a:latin typeface="Calibri" panose="020F0502020204030204" pitchFamily="34" charset="0"/>
                <a:ea typeface="Calibri" panose="020F0502020204030204" pitchFamily="34" charset="0"/>
                <a:cs typeface="Times New Roman" panose="02020603050405020304" pitchFamily="18" charset="0"/>
              </a:rPr>
              <a:t>Actual monthly evapotranspiration (AET) is an indicator of how much precipitation of the current month is used in that month.  A minimally tropical month at 15°C would generally result in a PET of at least 75 mm. Therefore, a tropical rainy should have a peak monthly AET of greater than or equal to 75 mm. Plants in seasonally moist climates with peak AET less than 75 mm either lack a warm season, or are moist only during the cool season.</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624729865"/>
      </p:ext>
    </p:extLst>
  </p:cSld>
  <p:clrMapOvr>
    <a:masterClrMapping/>
  </p:clrMapOvr>
</p:sld>
</file>

<file path=ppt/theme/theme1.xml><?xml version="1.0" encoding="utf-8"?>
<a:theme xmlns:a="http://schemas.openxmlformats.org/drawingml/2006/main" name="Short Iso-bar USDA Blue">
  <a:themeElements>
    <a:clrScheme name="NRCS Color Palette">
      <a:dk1>
        <a:srgbClr val="58595B"/>
      </a:dk1>
      <a:lt1>
        <a:srgbClr val="FFFFFF"/>
      </a:lt1>
      <a:dk2>
        <a:srgbClr val="002C76"/>
      </a:dk2>
      <a:lt2>
        <a:srgbClr val="9ACA3C"/>
      </a:lt2>
      <a:accent1>
        <a:srgbClr val="00ABC0"/>
      </a:accent1>
      <a:accent2>
        <a:srgbClr val="82553F"/>
      </a:accent2>
      <a:accent3>
        <a:srgbClr val="9ACA3C"/>
      </a:accent3>
      <a:accent4>
        <a:srgbClr val="58595B"/>
      </a:accent4>
      <a:accent5>
        <a:srgbClr val="002C76"/>
      </a:accent5>
      <a:accent6>
        <a:srgbClr val="FFCB0B"/>
      </a:accent6>
      <a:hlink>
        <a:srgbClr val="0070C0"/>
      </a:hlink>
      <a:folHlink>
        <a:srgbClr val="808DA0"/>
      </a:folHlink>
    </a:clrScheme>
    <a:fontScheme name="Custom 1">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NCSS2019ConferenceGJS20190301.potx" id="{565F7C0C-A48D-4BCE-90A8-16B8D75BD508}" vid="{64F23C66-68A4-4745-A6C0-5D3A64828FAF}"/>
    </a:ext>
  </a:extLst>
</a:theme>
</file>

<file path=ppt/theme/theme10.xml><?xml version="1.0" encoding="utf-8"?>
<a:theme xmlns:a="http://schemas.openxmlformats.org/drawingml/2006/main" name="Office Theme">
  <a:themeElements>
    <a:clrScheme name="Clarity">
      <a:dk1>
        <a:srgbClr val="292934"/>
      </a:dk1>
      <a:lt1>
        <a:srgbClr val="FFFFFF"/>
      </a:lt1>
      <a:dk2>
        <a:srgbClr val="D2533C"/>
      </a:dk2>
      <a:lt2>
        <a:srgbClr val="F3F2DC"/>
      </a:lt2>
      <a:accent1>
        <a:srgbClr val="93A299"/>
      </a:accent1>
      <a:accent2>
        <a:srgbClr val="AD8F67"/>
      </a:accent2>
      <a:accent3>
        <a:srgbClr val="726056"/>
      </a:accent3>
      <a:accent4>
        <a:srgbClr val="4C5A6A"/>
      </a:accent4>
      <a:accent5>
        <a:srgbClr val="808DA0"/>
      </a:accent5>
      <a:accent6>
        <a:srgbClr val="79463D"/>
      </a:accent6>
      <a:hlink>
        <a:srgbClr val="4C5A6A"/>
      </a:hlink>
      <a:folHlink>
        <a:srgbClr val="808DA0"/>
      </a:folHlink>
    </a:clrScheme>
    <a:fontScheme name="Cambria-Calibri">
      <a:majorFont>
        <a:latin typeface="Cambria" panose="02040503050406030204"/>
        <a:ea typeface=""/>
        <a:cs typeface=""/>
        <a:font script="Jpan" typeface="ＭＳ Ｐゴシック"/>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Office Theme">
  <a:themeElements>
    <a:clrScheme name="Clarity">
      <a:dk1>
        <a:srgbClr val="292934"/>
      </a:dk1>
      <a:lt1>
        <a:srgbClr val="FFFFFF"/>
      </a:lt1>
      <a:dk2>
        <a:srgbClr val="D2533C"/>
      </a:dk2>
      <a:lt2>
        <a:srgbClr val="F3F2DC"/>
      </a:lt2>
      <a:accent1>
        <a:srgbClr val="93A299"/>
      </a:accent1>
      <a:accent2>
        <a:srgbClr val="AD8F67"/>
      </a:accent2>
      <a:accent3>
        <a:srgbClr val="726056"/>
      </a:accent3>
      <a:accent4>
        <a:srgbClr val="4C5A6A"/>
      </a:accent4>
      <a:accent5>
        <a:srgbClr val="808DA0"/>
      </a:accent5>
      <a:accent6>
        <a:srgbClr val="79463D"/>
      </a:accent6>
      <a:hlink>
        <a:srgbClr val="4C5A6A"/>
      </a:hlink>
      <a:folHlink>
        <a:srgbClr val="808DA0"/>
      </a:folHlink>
    </a:clrScheme>
    <a:fontScheme name="Cambria-Calibri">
      <a:majorFont>
        <a:latin typeface="Cambria" panose="02040503050406030204"/>
        <a:ea typeface=""/>
        <a:cs typeface=""/>
        <a:font script="Jpan" typeface="ＭＳ Ｐゴシック"/>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Long Iso-bar NRCS Brown">
  <a:themeElements>
    <a:clrScheme name="NRCS Color Palette">
      <a:dk1>
        <a:srgbClr val="58595B"/>
      </a:dk1>
      <a:lt1>
        <a:srgbClr val="FFFFFF"/>
      </a:lt1>
      <a:dk2>
        <a:srgbClr val="002C76"/>
      </a:dk2>
      <a:lt2>
        <a:srgbClr val="9ACA3C"/>
      </a:lt2>
      <a:accent1>
        <a:srgbClr val="00ABC0"/>
      </a:accent1>
      <a:accent2>
        <a:srgbClr val="82553F"/>
      </a:accent2>
      <a:accent3>
        <a:srgbClr val="9ACA3C"/>
      </a:accent3>
      <a:accent4>
        <a:srgbClr val="58595B"/>
      </a:accent4>
      <a:accent5>
        <a:srgbClr val="002C76"/>
      </a:accent5>
      <a:accent6>
        <a:srgbClr val="FFCB0B"/>
      </a:accent6>
      <a:hlink>
        <a:srgbClr val="0070C0"/>
      </a:hlink>
      <a:folHlink>
        <a:srgbClr val="808DA0"/>
      </a:folHlink>
    </a:clrScheme>
    <a:fontScheme name="Custom 1">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NCSS2019ConferenceGJS20190301.potx" id="{565F7C0C-A48D-4BCE-90A8-16B8D75BD508}" vid="{1AC68DE1-F472-4138-AAED-1306DF85A3E5}"/>
    </a:ext>
  </a:extLst>
</a:theme>
</file>

<file path=ppt/theme/theme3.xml><?xml version="1.0" encoding="utf-8"?>
<a:theme xmlns:a="http://schemas.openxmlformats.org/drawingml/2006/main" name="Short Iso-Bar NRCS Brown">
  <a:themeElements>
    <a:clrScheme name="NRCS Color Palette">
      <a:dk1>
        <a:srgbClr val="58595B"/>
      </a:dk1>
      <a:lt1>
        <a:srgbClr val="FFFFFF"/>
      </a:lt1>
      <a:dk2>
        <a:srgbClr val="002C76"/>
      </a:dk2>
      <a:lt2>
        <a:srgbClr val="9ACA3C"/>
      </a:lt2>
      <a:accent1>
        <a:srgbClr val="00ABC0"/>
      </a:accent1>
      <a:accent2>
        <a:srgbClr val="82553F"/>
      </a:accent2>
      <a:accent3>
        <a:srgbClr val="9ACA3C"/>
      </a:accent3>
      <a:accent4>
        <a:srgbClr val="58595B"/>
      </a:accent4>
      <a:accent5>
        <a:srgbClr val="002C76"/>
      </a:accent5>
      <a:accent6>
        <a:srgbClr val="FFCB0B"/>
      </a:accent6>
      <a:hlink>
        <a:srgbClr val="0070C0"/>
      </a:hlink>
      <a:folHlink>
        <a:srgbClr val="808DA0"/>
      </a:folHlink>
    </a:clrScheme>
    <a:fontScheme name="Custom 1">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NCSS2019ConferenceGJS20190301.potx" id="{565F7C0C-A48D-4BCE-90A8-16B8D75BD508}" vid="{965BCBA7-AAD6-40D3-951F-CBC95DF9AC72}"/>
    </a:ext>
  </a:extLst>
</a:theme>
</file>

<file path=ppt/theme/theme4.xml><?xml version="1.0" encoding="utf-8"?>
<a:theme xmlns:a="http://schemas.openxmlformats.org/drawingml/2006/main" name="Long Iso-Bar NRCS Blue">
  <a:themeElements>
    <a:clrScheme name="NRCS Color Palette">
      <a:dk1>
        <a:srgbClr val="58595B"/>
      </a:dk1>
      <a:lt1>
        <a:srgbClr val="FFFFFF"/>
      </a:lt1>
      <a:dk2>
        <a:srgbClr val="002C76"/>
      </a:dk2>
      <a:lt2>
        <a:srgbClr val="9ACA3C"/>
      </a:lt2>
      <a:accent1>
        <a:srgbClr val="00ABC0"/>
      </a:accent1>
      <a:accent2>
        <a:srgbClr val="82553F"/>
      </a:accent2>
      <a:accent3>
        <a:srgbClr val="9ACA3C"/>
      </a:accent3>
      <a:accent4>
        <a:srgbClr val="58595B"/>
      </a:accent4>
      <a:accent5>
        <a:srgbClr val="002C76"/>
      </a:accent5>
      <a:accent6>
        <a:srgbClr val="FFCB0B"/>
      </a:accent6>
      <a:hlink>
        <a:srgbClr val="0070C0"/>
      </a:hlink>
      <a:folHlink>
        <a:srgbClr val="808DA0"/>
      </a:folHlink>
    </a:clrScheme>
    <a:fontScheme name="Custom 1">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NCSS2019ConferenceGJS20190301.potx" id="{565F7C0C-A48D-4BCE-90A8-16B8D75BD508}" vid="{001C4FC5-9C38-42FF-B56D-0C0854BA7C41}"/>
    </a:ext>
  </a:extLst>
</a:theme>
</file>

<file path=ppt/theme/theme5.xml><?xml version="1.0" encoding="utf-8"?>
<a:theme xmlns:a="http://schemas.openxmlformats.org/drawingml/2006/main" name="Short Iso-Bar NRCS Blue">
  <a:themeElements>
    <a:clrScheme name="NRCS Color Palette">
      <a:dk1>
        <a:srgbClr val="58595B"/>
      </a:dk1>
      <a:lt1>
        <a:srgbClr val="FFFFFF"/>
      </a:lt1>
      <a:dk2>
        <a:srgbClr val="002C76"/>
      </a:dk2>
      <a:lt2>
        <a:srgbClr val="9ACA3C"/>
      </a:lt2>
      <a:accent1>
        <a:srgbClr val="00ABC0"/>
      </a:accent1>
      <a:accent2>
        <a:srgbClr val="82553F"/>
      </a:accent2>
      <a:accent3>
        <a:srgbClr val="9ACA3C"/>
      </a:accent3>
      <a:accent4>
        <a:srgbClr val="58595B"/>
      </a:accent4>
      <a:accent5>
        <a:srgbClr val="002C76"/>
      </a:accent5>
      <a:accent6>
        <a:srgbClr val="FFCB0B"/>
      </a:accent6>
      <a:hlink>
        <a:srgbClr val="0070C0"/>
      </a:hlink>
      <a:folHlink>
        <a:srgbClr val="808DA0"/>
      </a:folHlink>
    </a:clrScheme>
    <a:fontScheme name="Custom 1">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NCSS2019ConferenceGJS20190301.potx" id="{565F7C0C-A48D-4BCE-90A8-16B8D75BD508}" vid="{7DDA6877-FA79-4B1C-BFF4-C7853DA8D430}"/>
    </a:ext>
  </a:extLst>
</a:theme>
</file>

<file path=ppt/theme/theme6.xml><?xml version="1.0" encoding="utf-8"?>
<a:theme xmlns:a="http://schemas.openxmlformats.org/drawingml/2006/main" name="Long Iso-bar NRCS Green">
  <a:themeElements>
    <a:clrScheme name="NRCS Color Palette">
      <a:dk1>
        <a:srgbClr val="58595B"/>
      </a:dk1>
      <a:lt1>
        <a:srgbClr val="FFFFFF"/>
      </a:lt1>
      <a:dk2>
        <a:srgbClr val="002C76"/>
      </a:dk2>
      <a:lt2>
        <a:srgbClr val="9ACA3C"/>
      </a:lt2>
      <a:accent1>
        <a:srgbClr val="00ABC0"/>
      </a:accent1>
      <a:accent2>
        <a:srgbClr val="82553F"/>
      </a:accent2>
      <a:accent3>
        <a:srgbClr val="9ACA3C"/>
      </a:accent3>
      <a:accent4>
        <a:srgbClr val="58595B"/>
      </a:accent4>
      <a:accent5>
        <a:srgbClr val="002C76"/>
      </a:accent5>
      <a:accent6>
        <a:srgbClr val="FFCB0B"/>
      </a:accent6>
      <a:hlink>
        <a:srgbClr val="0070C0"/>
      </a:hlink>
      <a:folHlink>
        <a:srgbClr val="808DA0"/>
      </a:folHlink>
    </a:clrScheme>
    <a:fontScheme name="Custom 1">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NCSS2019ConferenceGJS20190301.potx" id="{565F7C0C-A48D-4BCE-90A8-16B8D75BD508}" vid="{66F19E5C-FC5C-4D34-BC63-561E9D9C6265}"/>
    </a:ext>
  </a:extLst>
</a:theme>
</file>

<file path=ppt/theme/theme7.xml><?xml version="1.0" encoding="utf-8"?>
<a:theme xmlns:a="http://schemas.openxmlformats.org/drawingml/2006/main" name="Short Iso-bar NRCS Green">
  <a:themeElements>
    <a:clrScheme name="NRCS Color Palette">
      <a:dk1>
        <a:srgbClr val="58595B"/>
      </a:dk1>
      <a:lt1>
        <a:srgbClr val="FFFFFF"/>
      </a:lt1>
      <a:dk2>
        <a:srgbClr val="002C76"/>
      </a:dk2>
      <a:lt2>
        <a:srgbClr val="9ACA3C"/>
      </a:lt2>
      <a:accent1>
        <a:srgbClr val="00ABC0"/>
      </a:accent1>
      <a:accent2>
        <a:srgbClr val="82553F"/>
      </a:accent2>
      <a:accent3>
        <a:srgbClr val="9ACA3C"/>
      </a:accent3>
      <a:accent4>
        <a:srgbClr val="58595B"/>
      </a:accent4>
      <a:accent5>
        <a:srgbClr val="002C76"/>
      </a:accent5>
      <a:accent6>
        <a:srgbClr val="FFCB0B"/>
      </a:accent6>
      <a:hlink>
        <a:srgbClr val="0070C0"/>
      </a:hlink>
      <a:folHlink>
        <a:srgbClr val="808DA0"/>
      </a:folHlink>
    </a:clrScheme>
    <a:fontScheme name="Custom 1">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NCSS2019ConferenceGJS20190301.potx" id="{565F7C0C-A48D-4BCE-90A8-16B8D75BD508}" vid="{3B204C5D-DF74-4667-A0E2-E9FF5BD035D0}"/>
    </a:ext>
  </a:extLst>
</a:theme>
</file>

<file path=ppt/theme/theme8.xml><?xml version="1.0" encoding="utf-8"?>
<a:theme xmlns:a="http://schemas.openxmlformats.org/drawingml/2006/main" name="Long Iso-bar NRCS Gray">
  <a:themeElements>
    <a:clrScheme name="NRCS Color Palette">
      <a:dk1>
        <a:srgbClr val="58595B"/>
      </a:dk1>
      <a:lt1>
        <a:srgbClr val="FFFFFF"/>
      </a:lt1>
      <a:dk2>
        <a:srgbClr val="002C76"/>
      </a:dk2>
      <a:lt2>
        <a:srgbClr val="9ACA3C"/>
      </a:lt2>
      <a:accent1>
        <a:srgbClr val="00ABC0"/>
      </a:accent1>
      <a:accent2>
        <a:srgbClr val="82553F"/>
      </a:accent2>
      <a:accent3>
        <a:srgbClr val="9ACA3C"/>
      </a:accent3>
      <a:accent4>
        <a:srgbClr val="58595B"/>
      </a:accent4>
      <a:accent5>
        <a:srgbClr val="002C76"/>
      </a:accent5>
      <a:accent6>
        <a:srgbClr val="FFCB0B"/>
      </a:accent6>
      <a:hlink>
        <a:srgbClr val="0070C0"/>
      </a:hlink>
      <a:folHlink>
        <a:srgbClr val="808DA0"/>
      </a:folHlink>
    </a:clrScheme>
    <a:fontScheme name="Custom 1">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NCSS2019ConferenceGJS20190301.potx" id="{565F7C0C-A48D-4BCE-90A8-16B8D75BD508}" vid="{49A1E506-A784-4711-8AAC-648AC4C69CBA}"/>
    </a:ext>
  </a:extLst>
</a:theme>
</file>

<file path=ppt/theme/theme9.xml><?xml version="1.0" encoding="utf-8"?>
<a:theme xmlns:a="http://schemas.openxmlformats.org/drawingml/2006/main" name="Short Iso-bar NRCS Gray">
  <a:themeElements>
    <a:clrScheme name="NRCS Color Palette">
      <a:dk1>
        <a:srgbClr val="58595B"/>
      </a:dk1>
      <a:lt1>
        <a:srgbClr val="FFFFFF"/>
      </a:lt1>
      <a:dk2>
        <a:srgbClr val="002C76"/>
      </a:dk2>
      <a:lt2>
        <a:srgbClr val="9ACA3C"/>
      </a:lt2>
      <a:accent1>
        <a:srgbClr val="00ABC0"/>
      </a:accent1>
      <a:accent2>
        <a:srgbClr val="82553F"/>
      </a:accent2>
      <a:accent3>
        <a:srgbClr val="9ACA3C"/>
      </a:accent3>
      <a:accent4>
        <a:srgbClr val="58595B"/>
      </a:accent4>
      <a:accent5>
        <a:srgbClr val="002C76"/>
      </a:accent5>
      <a:accent6>
        <a:srgbClr val="FFCB0B"/>
      </a:accent6>
      <a:hlink>
        <a:srgbClr val="0070C0"/>
      </a:hlink>
      <a:folHlink>
        <a:srgbClr val="808DA0"/>
      </a:folHlink>
    </a:clrScheme>
    <a:fontScheme name="Custom 1">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NCSS2019ConferenceGJS20190301.potx" id="{565F7C0C-A48D-4BCE-90A8-16B8D75BD508}" vid="{78866C04-F1E8-4E82-A166-B7517BCEE085}"/>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5E2AE78AA8D2641BBFE73613952B48C" ma:contentTypeVersion="9" ma:contentTypeDescription="Create a new document." ma:contentTypeScope="" ma:versionID="cd6f6f336d56465d123c9b2c985ed3bc">
  <xsd:schema xmlns:xsd="http://www.w3.org/2001/XMLSchema" xmlns:xs="http://www.w3.org/2001/XMLSchema" xmlns:p="http://schemas.microsoft.com/office/2006/metadata/properties" xmlns:ns2="de9e4283-ef60-4e64-9d6e-801b32758dc4" targetNamespace="http://schemas.microsoft.com/office/2006/metadata/properties" ma:root="true" ma:fieldsID="cb69829af3be8c917fbed12d62d5ca2e" ns2:_="">
    <xsd:import namespace="de9e4283-ef60-4e64-9d6e-801b32758dc4"/>
    <xsd:element name="properties">
      <xsd:complexType>
        <xsd:sequence>
          <xsd:element name="documentManagement">
            <xsd:complexType>
              <xsd:all>
                <xsd:element ref="ns2:Description0"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e9e4283-ef60-4e64-9d6e-801b32758dc4" elementFormDefault="qualified">
    <xsd:import namespace="http://schemas.microsoft.com/office/2006/documentManagement/types"/>
    <xsd:import namespace="http://schemas.microsoft.com/office/infopath/2007/PartnerControls"/>
    <xsd:element name="Description0" ma:index="8" nillable="true" ma:displayName="Description" ma:internalName="Description0">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Description0 xmlns="de9e4283-ef60-4e64-9d6e-801b32758dc4">This template is designed to assist field staff to format technical posters that comply with USDA-NRCS visual standards.</Description0>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42BF24A-952C-4C87-9DCF-1D4E74052C6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e9e4283-ef60-4e64-9d6e-801b32758dc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1A96C854-3DE7-4623-8FF7-04283E24E289}">
  <ds:schemaRef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de9e4283-ef60-4e64-9d6e-801b32758dc4"/>
    <ds:schemaRef ds:uri="http://purl.org/dc/elements/1.1/"/>
    <ds:schemaRef ds:uri="http://schemas.microsoft.com/office/2006/metadata/properties"/>
    <ds:schemaRef ds:uri="http://www.w3.org/XML/1998/namespace"/>
    <ds:schemaRef ds:uri="http://purl.org/dc/dcmitype/"/>
  </ds:schemaRefs>
</ds:datastoreItem>
</file>

<file path=customXml/itemProps3.xml><?xml version="1.0" encoding="utf-8"?>
<ds:datastoreItem xmlns:ds="http://schemas.openxmlformats.org/officeDocument/2006/customXml" ds:itemID="{2763D73D-60D0-4A4D-B5A9-F9347D818A8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NCSS2019ConferenceGJS20190301</Template>
  <TotalTime>0</TotalTime>
  <Words>2482</Words>
  <Application>Microsoft Office PowerPoint</Application>
  <PresentationFormat>Custom</PresentationFormat>
  <Paragraphs>144</Paragraphs>
  <Slides>1</Slides>
  <Notes>0</Notes>
  <HiddenSlides>0</HiddenSlides>
  <MMClips>0</MMClips>
  <ScaleCrop>false</ScaleCrop>
  <HeadingPairs>
    <vt:vector size="6" baseType="variant">
      <vt:variant>
        <vt:lpstr>Fonts Used</vt:lpstr>
      </vt:variant>
      <vt:variant>
        <vt:i4>5</vt:i4>
      </vt:variant>
      <vt:variant>
        <vt:lpstr>Theme</vt:lpstr>
      </vt:variant>
      <vt:variant>
        <vt:i4>9</vt:i4>
      </vt:variant>
      <vt:variant>
        <vt:lpstr>Slide Titles</vt:lpstr>
      </vt:variant>
      <vt:variant>
        <vt:i4>1</vt:i4>
      </vt:variant>
    </vt:vector>
  </HeadingPairs>
  <TitlesOfParts>
    <vt:vector size="15" baseType="lpstr">
      <vt:lpstr>Arial</vt:lpstr>
      <vt:lpstr>Calibri</vt:lpstr>
      <vt:lpstr>Calibri Light</vt:lpstr>
      <vt:lpstr>Times New Roman</vt:lpstr>
      <vt:lpstr>Wingdings</vt:lpstr>
      <vt:lpstr>Short Iso-bar USDA Blue</vt:lpstr>
      <vt:lpstr>Long Iso-bar NRCS Brown</vt:lpstr>
      <vt:lpstr>Short Iso-Bar NRCS Brown</vt:lpstr>
      <vt:lpstr>Long Iso-Bar NRCS Blue</vt:lpstr>
      <vt:lpstr>Short Iso-Bar NRCS Blue</vt:lpstr>
      <vt:lpstr>Long Iso-bar NRCS Green</vt:lpstr>
      <vt:lpstr>Short Iso-bar NRCS Green</vt:lpstr>
      <vt:lpstr>Long Iso-bar NRCS Gray</vt:lpstr>
      <vt:lpstr>Short Iso-bar NRCS Gray</vt:lpstr>
      <vt:lpstr>The Ecological Relevance of Parameter Choice in Describing Climate </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cp:lastModifiedBy/>
  <cp:revision>1</cp:revision>
  <dcterms:created xsi:type="dcterms:W3CDTF">2019-03-04T13:20:46Z</dcterms:created>
  <dcterms:modified xsi:type="dcterms:W3CDTF">2019-04-18T13:02:22Z</dcterms:modified>
  <cp:contentStatus/>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TC040015519991</vt:lpwstr>
  </property>
  <property fmtid="{D5CDD505-2E9C-101B-9397-08002B2CF9AE}" pid="3" name="ContentTypeId">
    <vt:lpwstr>0x010100E5E2AE78AA8D2641BBFE73613952B48C</vt:lpwstr>
  </property>
  <property fmtid="{D5CDD505-2E9C-101B-9397-08002B2CF9AE}" pid="4" name="Order">
    <vt:r8>85700</vt:r8>
  </property>
</Properties>
</file>